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mp3" ContentType="audio/mpe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74" r:id="rId1"/>
  </p:sldMasterIdLst>
  <p:notesMasterIdLst>
    <p:notesMasterId r:id="rId22"/>
  </p:notesMasterIdLst>
  <p:handoutMasterIdLst>
    <p:handoutMasterId r:id="rId23"/>
  </p:handoutMasterIdLst>
  <p:sldIdLst>
    <p:sldId id="256" r:id="rId2"/>
    <p:sldId id="267" r:id="rId3"/>
    <p:sldId id="257" r:id="rId4"/>
    <p:sldId id="268" r:id="rId5"/>
    <p:sldId id="269" r:id="rId6"/>
    <p:sldId id="270" r:id="rId7"/>
    <p:sldId id="271" r:id="rId8"/>
    <p:sldId id="272" r:id="rId9"/>
    <p:sldId id="273" r:id="rId10"/>
    <p:sldId id="258" r:id="rId11"/>
    <p:sldId id="274" r:id="rId12"/>
    <p:sldId id="260" r:id="rId13"/>
    <p:sldId id="275" r:id="rId14"/>
    <p:sldId id="276" r:id="rId15"/>
    <p:sldId id="261" r:id="rId16"/>
    <p:sldId id="277" r:id="rId17"/>
    <p:sldId id="278" r:id="rId18"/>
    <p:sldId id="262" r:id="rId19"/>
    <p:sldId id="279" r:id="rId20"/>
    <p:sldId id="26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795DDF7-7CE9-49EF-820D-E1A15CE75A6C}" type="datetimeFigureOut">
              <a:rPr lang="en-US" smtClean="0"/>
              <a:pPr/>
              <a:t>22-Feb-21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SUBMITTED BY:</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A0EB554-1DA6-4325-8CC7-86FB30B6A051}" type="slidenum">
              <a:rPr lang="en-US" smtClean="0"/>
              <a:pPr/>
              <a:t>‹#›</a:t>
            </a:fld>
            <a:endParaRPr lang="en-US"/>
          </a:p>
        </p:txBody>
      </p:sp>
    </p:spTree>
    <p:extLst>
      <p:ext uri="{BB962C8B-B14F-4D97-AF65-F5344CB8AC3E}">
        <p14:creationId xmlns="" xmlns:p14="http://schemas.microsoft.com/office/powerpoint/2010/main" val="1"/>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A51F42-F051-4994-B5B2-AAEE28BDAA94}" type="datetimeFigureOut">
              <a:rPr lang="en-US" smtClean="0"/>
              <a:pPr/>
              <a:t>22-Feb-21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SUBMITTED BY:</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750D01-5C88-4EBE-B958-9B07D2949082}" type="slidenum">
              <a:rPr lang="en-US" smtClean="0"/>
              <a:pPr/>
              <a:t>‹#›</a:t>
            </a:fld>
            <a:endParaRPr lang="en-US"/>
          </a:p>
        </p:txBody>
      </p:sp>
    </p:spTree>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Footer Placeholder 4"/>
          <p:cNvSpPr>
            <a:spLocks noGrp="1"/>
          </p:cNvSpPr>
          <p:nvPr>
            <p:ph type="ftr" sz="quarter" idx="10"/>
          </p:nvPr>
        </p:nvSpPr>
        <p:spPr/>
        <p:txBody>
          <a:bodyPr/>
          <a:lstStyle/>
          <a:p>
            <a:r>
              <a:rPr lang="en-US"/>
              <a:t>SUBMITTED BY:</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E8465DCB-EAED-42AA-AB00-AD03153B72E3}" type="datetime1">
              <a:rPr lang="en-US" smtClean="0"/>
              <a:pPr/>
              <a:t>22-Feb-21</a:t>
            </a:fld>
            <a:endParaRPr lang="en-US"/>
          </a:p>
        </p:txBody>
      </p:sp>
      <p:sp>
        <p:nvSpPr>
          <p:cNvPr id="5" name="Footer Placeholder 4"/>
          <p:cNvSpPr>
            <a:spLocks noGrp="1"/>
          </p:cNvSpPr>
          <p:nvPr>
            <p:ph type="ftr" sz="quarter" idx="11"/>
          </p:nvPr>
        </p:nvSpPr>
        <p:spPr>
          <a:xfrm>
            <a:off x="914400" y="4323846"/>
            <a:ext cx="4880610" cy="365125"/>
          </a:xfrm>
        </p:spPr>
        <p:txBody>
          <a:bodyPr/>
          <a:lstStyle/>
          <a:p>
            <a:endParaRPr lang="en-US"/>
          </a:p>
        </p:txBody>
      </p:sp>
      <p:sp>
        <p:nvSpPr>
          <p:cNvPr id="6" name="Slide Number Placeholder 5"/>
          <p:cNvSpPr>
            <a:spLocks noGrp="1"/>
          </p:cNvSpPr>
          <p:nvPr>
            <p:ph type="sldNum" sz="quarter" idx="12"/>
          </p:nvPr>
        </p:nvSpPr>
        <p:spPr>
          <a:xfrm>
            <a:off x="6057900" y="1430867"/>
            <a:ext cx="2171700" cy="365125"/>
          </a:xfrm>
        </p:spPr>
        <p:txBody>
          <a:bodyPr/>
          <a:lstStyle/>
          <a:p>
            <a:fld id="{0F571AF4-455E-4668-B6BD-0122A9D0E972}" type="slidenum">
              <a:rPr lang="en-US" smtClean="0"/>
              <a:pPr/>
              <a:t>‹#›</a:t>
            </a:fld>
            <a:endParaRPr lang="en-US"/>
          </a:p>
        </p:txBody>
      </p:sp>
    </p:spTree>
    <p:extLst>
      <p:ext uri="{BB962C8B-B14F-4D97-AF65-F5344CB8AC3E}">
        <p14:creationId xmlns="" xmlns:p14="http://schemas.microsoft.com/office/powerpoint/2010/main" val="3578033010"/>
      </p:ext>
    </p:extLst>
  </p:cSld>
  <p:clrMapOvr>
    <a:masterClrMapping/>
  </p:clrMapOvr>
  <p:transition>
    <p:wheel spokes="3"/>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0863BA-20F3-4030-8D2D-CAFE9528CF06}" type="datetime1">
              <a:rPr lang="en-US" smtClean="0"/>
              <a:pPr/>
              <a:t>22-Feb-21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571AF4-455E-4668-B6BD-0122A9D0E972}" type="slidenum">
              <a:rPr lang="en-US" smtClean="0"/>
              <a:pPr/>
              <a:t>‹#›</a:t>
            </a:fld>
            <a:endParaRPr lang="en-US"/>
          </a:p>
        </p:txBody>
      </p:sp>
    </p:spTree>
    <p:extLst>
      <p:ext uri="{BB962C8B-B14F-4D97-AF65-F5344CB8AC3E}">
        <p14:creationId xmlns="" xmlns:p14="http://schemas.microsoft.com/office/powerpoint/2010/main" val="177797604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880863BA-20F3-4030-8D2D-CAFE9528CF06}" type="datetime1">
              <a:rPr lang="en-US" smtClean="0"/>
              <a:pPr/>
              <a:t>22-Feb-21</a:t>
            </a:fld>
            <a:endParaRPr lang="en-US"/>
          </a:p>
        </p:txBody>
      </p:sp>
      <p:sp>
        <p:nvSpPr>
          <p:cNvPr id="6" name="Footer Placeholder 5"/>
          <p:cNvSpPr>
            <a:spLocks noGrp="1"/>
          </p:cNvSpPr>
          <p:nvPr>
            <p:ph type="ftr" sz="quarter" idx="11"/>
          </p:nvPr>
        </p:nvSpPr>
        <p:spPr>
          <a:xfrm>
            <a:off x="594360" y="381001"/>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0F571AF4-455E-4668-B6BD-0122A9D0E972}" type="slidenum">
              <a:rPr lang="en-US" smtClean="0"/>
              <a:pPr/>
              <a:t>‹#›</a:t>
            </a:fld>
            <a:endParaRPr lang="en-US"/>
          </a:p>
        </p:txBody>
      </p:sp>
    </p:spTree>
    <p:extLst>
      <p:ext uri="{BB962C8B-B14F-4D97-AF65-F5344CB8AC3E}">
        <p14:creationId xmlns="" xmlns:p14="http://schemas.microsoft.com/office/powerpoint/2010/main" val="1364261704"/>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1-HD-BTM.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880863BA-20F3-4030-8D2D-CAFE9528CF06}" type="datetime1">
              <a:rPr lang="en-US" smtClean="0"/>
              <a:pPr/>
              <a:t>22-Feb-21</a:t>
            </a:fld>
            <a:endParaRPr lang="en-US"/>
          </a:p>
        </p:txBody>
      </p:sp>
      <p:sp>
        <p:nvSpPr>
          <p:cNvPr id="6" name="Footer Placeholder 5"/>
          <p:cNvSpPr>
            <a:spLocks noGrp="1"/>
          </p:cNvSpPr>
          <p:nvPr>
            <p:ph type="ftr" sz="quarter" idx="11"/>
          </p:nvPr>
        </p:nvSpPr>
        <p:spPr>
          <a:xfrm>
            <a:off x="594360" y="379438"/>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0F571AF4-455E-4668-B6BD-0122A9D0E972}" type="slidenum">
              <a:rPr lang="en-US" smtClean="0"/>
              <a:pPr/>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 xmlns:p14="http://schemas.microsoft.com/office/powerpoint/2010/main" val="1424169705"/>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880863BA-20F3-4030-8D2D-CAFE9528CF06}" type="datetime1">
              <a:rPr lang="en-US" smtClean="0"/>
              <a:pPr/>
              <a:t>22-Feb-21</a:t>
            </a:fld>
            <a:endParaRPr lang="en-US"/>
          </a:p>
        </p:txBody>
      </p:sp>
      <p:sp>
        <p:nvSpPr>
          <p:cNvPr id="6" name="Footer Placeholder 5"/>
          <p:cNvSpPr>
            <a:spLocks noGrp="1"/>
          </p:cNvSpPr>
          <p:nvPr>
            <p:ph type="ftr" sz="quarter" idx="11"/>
          </p:nvPr>
        </p:nvSpPr>
        <p:spPr>
          <a:xfrm>
            <a:off x="594360" y="378884"/>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0F571AF4-455E-4668-B6BD-0122A9D0E972}" type="slidenum">
              <a:rPr lang="en-US" smtClean="0"/>
              <a:pPr/>
              <a:t>‹#›</a:t>
            </a:fld>
            <a:endParaRPr lang="en-US"/>
          </a:p>
        </p:txBody>
      </p:sp>
    </p:spTree>
    <p:extLst>
      <p:ext uri="{BB962C8B-B14F-4D97-AF65-F5344CB8AC3E}">
        <p14:creationId xmlns="" xmlns:p14="http://schemas.microsoft.com/office/powerpoint/2010/main" val="1272892007"/>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80863BA-20F3-4030-8D2D-CAFE9528CF06}" type="datetime1">
              <a:rPr lang="en-US" smtClean="0"/>
              <a:pPr/>
              <a:t>22-Feb-21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571AF4-455E-4668-B6BD-0122A9D0E972}" type="slidenum">
              <a:rPr lang="en-US" smtClean="0"/>
              <a:pPr/>
              <a:t>‹#›</a:t>
            </a:fld>
            <a:endParaRPr lang="en-US"/>
          </a:p>
        </p:txBody>
      </p:sp>
    </p:spTree>
    <p:extLst>
      <p:ext uri="{BB962C8B-B14F-4D97-AF65-F5344CB8AC3E}">
        <p14:creationId xmlns="" xmlns:p14="http://schemas.microsoft.com/office/powerpoint/2010/main" val="2346260472"/>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80863BA-20F3-4030-8D2D-CAFE9528CF06}" type="datetime1">
              <a:rPr lang="en-US" smtClean="0"/>
              <a:pPr/>
              <a:t>22-Feb-21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571AF4-455E-4668-B6BD-0122A9D0E972}" type="slidenum">
              <a:rPr lang="en-US" smtClean="0"/>
              <a:pPr/>
              <a:t>‹#›</a:t>
            </a:fld>
            <a:endParaRPr lang="en-US"/>
          </a:p>
        </p:txBody>
      </p:sp>
    </p:spTree>
    <p:extLst>
      <p:ext uri="{BB962C8B-B14F-4D97-AF65-F5344CB8AC3E}">
        <p14:creationId xmlns="" xmlns:p14="http://schemas.microsoft.com/office/powerpoint/2010/main" val="4225427987"/>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EFF027-089C-40F5-8E22-1C4088297176}" type="datetime1">
              <a:rPr lang="en-US" smtClean="0"/>
              <a:pPr/>
              <a:t>22-Feb-21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71AF4-455E-4668-B6BD-0122A9D0E972}" type="slidenum">
              <a:rPr lang="en-US" smtClean="0"/>
              <a:pPr/>
              <a:t>‹#›</a:t>
            </a:fld>
            <a:endParaRPr lang="en-US"/>
          </a:p>
        </p:txBody>
      </p:sp>
    </p:spTree>
    <p:extLst>
      <p:ext uri="{BB962C8B-B14F-4D97-AF65-F5344CB8AC3E}">
        <p14:creationId xmlns="" xmlns:p14="http://schemas.microsoft.com/office/powerpoint/2010/main" val="586902650"/>
      </p:ext>
    </p:extLst>
  </p:cSld>
  <p:clrMapOvr>
    <a:masterClrMapping/>
  </p:clrMapOvr>
  <p:transition>
    <p:wheel spokes="3"/>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0E80931A-4904-481F-A3AB-03D1063D4DD0}" type="datetime1">
              <a:rPr lang="en-US" smtClean="0"/>
              <a:pPr/>
              <a:t>22-Feb-21</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4" cy="365125"/>
          </a:xfrm>
        </p:spPr>
        <p:txBody>
          <a:bodyPr/>
          <a:lstStyle/>
          <a:p>
            <a:fld id="{0F571AF4-455E-4668-B6BD-0122A9D0E972}" type="slidenum">
              <a:rPr lang="en-US" smtClean="0"/>
              <a:pPr/>
              <a:t>‹#›</a:t>
            </a:fld>
            <a:endParaRPr lang="en-US"/>
          </a:p>
        </p:txBody>
      </p:sp>
    </p:spTree>
    <p:extLst>
      <p:ext uri="{BB962C8B-B14F-4D97-AF65-F5344CB8AC3E}">
        <p14:creationId xmlns="" xmlns:p14="http://schemas.microsoft.com/office/powerpoint/2010/main" val="4029717846"/>
      </p:ext>
    </p:extLst>
  </p:cSld>
  <p:clrMapOvr>
    <a:masterClrMapping/>
  </p:clrMapOvr>
  <p:transition>
    <p:wheel spokes="3"/>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B1B0B4-14EB-4ED4-A078-D2D332601673}" type="datetime1">
              <a:rPr lang="en-US" smtClean="0"/>
              <a:pPr/>
              <a:t>22-Feb-21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71AF4-455E-4668-B6BD-0122A9D0E972}" type="slidenum">
              <a:rPr lang="en-US" smtClean="0"/>
              <a:pPr/>
              <a:t>‹#›</a:t>
            </a:fld>
            <a:endParaRPr lang="en-US"/>
          </a:p>
        </p:txBody>
      </p:sp>
    </p:spTree>
    <p:extLst>
      <p:ext uri="{BB962C8B-B14F-4D97-AF65-F5344CB8AC3E}">
        <p14:creationId xmlns="" xmlns:p14="http://schemas.microsoft.com/office/powerpoint/2010/main" val="2994552457"/>
      </p:ext>
    </p:extLst>
  </p:cSld>
  <p:clrMapOvr>
    <a:masterClrMapping/>
  </p:clrMapOvr>
  <p:transition>
    <p:wheel spokes="3"/>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82BDCE9C-7E9D-4725-9131-29B1E333351A}" type="datetime1">
              <a:rPr lang="en-US" smtClean="0"/>
              <a:pPr/>
              <a:t>22-Feb-21</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3" cy="365125"/>
          </a:xfrm>
        </p:spPr>
        <p:txBody>
          <a:bodyPr/>
          <a:lstStyle/>
          <a:p>
            <a:fld id="{0F571AF4-455E-4668-B6BD-0122A9D0E972}" type="slidenum">
              <a:rPr lang="en-US" smtClean="0"/>
              <a:pPr/>
              <a:t>‹#›</a:t>
            </a:fld>
            <a:endParaRPr lang="en-US"/>
          </a:p>
        </p:txBody>
      </p:sp>
    </p:spTree>
    <p:extLst>
      <p:ext uri="{BB962C8B-B14F-4D97-AF65-F5344CB8AC3E}">
        <p14:creationId xmlns="" xmlns:p14="http://schemas.microsoft.com/office/powerpoint/2010/main" val="2202463669"/>
      </p:ext>
    </p:extLst>
  </p:cSld>
  <p:clrMapOvr>
    <a:masterClrMapping/>
  </p:clrMapOvr>
  <p:transition>
    <p:wheel spokes="3"/>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0863BA-20F3-4030-8D2D-CAFE9528CF06}" type="datetime1">
              <a:rPr lang="en-US" smtClean="0"/>
              <a:pPr/>
              <a:t>22-Feb-21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571AF4-455E-4668-B6BD-0122A9D0E972}" type="slidenum">
              <a:rPr lang="en-US" smtClean="0"/>
              <a:pPr/>
              <a:t>‹#›</a:t>
            </a:fld>
            <a:endParaRPr lang="en-US"/>
          </a:p>
        </p:txBody>
      </p:sp>
    </p:spTree>
    <p:extLst>
      <p:ext uri="{BB962C8B-B14F-4D97-AF65-F5344CB8AC3E}">
        <p14:creationId xmlns="" xmlns:p14="http://schemas.microsoft.com/office/powerpoint/2010/main" val="3283979229"/>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0863BA-20F3-4030-8D2D-CAFE9528CF06}" type="datetime1">
              <a:rPr lang="en-US" smtClean="0"/>
              <a:pPr/>
              <a:t>22-Feb-21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571AF4-455E-4668-B6BD-0122A9D0E972}" type="slidenum">
              <a:rPr lang="en-US" smtClean="0"/>
              <a:pPr/>
              <a:t>‹#›</a:t>
            </a:fld>
            <a:endParaRPr lang="en-US"/>
          </a:p>
        </p:txBody>
      </p:sp>
    </p:spTree>
    <p:extLst>
      <p:ext uri="{BB962C8B-B14F-4D97-AF65-F5344CB8AC3E}">
        <p14:creationId xmlns="" xmlns:p14="http://schemas.microsoft.com/office/powerpoint/2010/main" val="881065154"/>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9B039B-2CC3-4CB5-A6A2-F724A0D2DC8E}" type="datetime1">
              <a:rPr lang="en-US" smtClean="0"/>
              <a:pPr/>
              <a:t>22-Feb-21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571AF4-455E-4668-B6BD-0122A9D0E972}" type="slidenum">
              <a:rPr lang="en-US" smtClean="0"/>
              <a:pPr/>
              <a:t>‹#›</a:t>
            </a:fld>
            <a:endParaRPr lang="en-US"/>
          </a:p>
        </p:txBody>
      </p:sp>
    </p:spTree>
    <p:extLst>
      <p:ext uri="{BB962C8B-B14F-4D97-AF65-F5344CB8AC3E}">
        <p14:creationId xmlns="" xmlns:p14="http://schemas.microsoft.com/office/powerpoint/2010/main" val="2224403331"/>
      </p:ext>
    </p:extLst>
  </p:cSld>
  <p:clrMapOvr>
    <a:masterClrMapping/>
  </p:clrMapOvr>
  <p:transition>
    <p:wheel spokes="3"/>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95792D-7FB3-4272-A52B-3BC9BDB61C36}" type="datetime1">
              <a:rPr lang="en-US" smtClean="0"/>
              <a:pPr/>
              <a:t>22-Feb-21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571AF4-455E-4668-B6BD-0122A9D0E972}" type="slidenum">
              <a:rPr lang="en-US" smtClean="0"/>
              <a:pPr/>
              <a:t>‹#›</a:t>
            </a:fld>
            <a:endParaRPr lang="en-US"/>
          </a:p>
        </p:txBody>
      </p:sp>
    </p:spTree>
    <p:extLst>
      <p:ext uri="{BB962C8B-B14F-4D97-AF65-F5344CB8AC3E}">
        <p14:creationId xmlns="" xmlns:p14="http://schemas.microsoft.com/office/powerpoint/2010/main" val="699428738"/>
      </p:ext>
    </p:extLst>
  </p:cSld>
  <p:clrMapOvr>
    <a:masterClrMapping/>
  </p:clrMapOvr>
  <p:transition>
    <p:wheel spokes="3"/>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91F24A-7A42-46C6-B716-B0C7253A72E5}" type="datetime1">
              <a:rPr lang="en-US" smtClean="0"/>
              <a:pPr/>
              <a:t>22-Feb-21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571AF4-455E-4668-B6BD-0122A9D0E972}" type="slidenum">
              <a:rPr lang="en-US" smtClean="0"/>
              <a:pPr/>
              <a:t>‹#›</a:t>
            </a:fld>
            <a:endParaRPr lang="en-US"/>
          </a:p>
        </p:txBody>
      </p:sp>
    </p:spTree>
    <p:extLst>
      <p:ext uri="{BB962C8B-B14F-4D97-AF65-F5344CB8AC3E}">
        <p14:creationId xmlns="" xmlns:p14="http://schemas.microsoft.com/office/powerpoint/2010/main" val="4281227154"/>
      </p:ext>
    </p:extLst>
  </p:cSld>
  <p:clrMapOvr>
    <a:masterClrMapping/>
  </p:clrMapOvr>
  <p:transition>
    <p:wheel spokes="3"/>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0863BA-20F3-4030-8D2D-CAFE9528CF06}" type="datetime1">
              <a:rPr lang="en-US" smtClean="0"/>
              <a:pPr/>
              <a:t>22-Feb-21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571AF4-455E-4668-B6BD-0122A9D0E972}" type="slidenum">
              <a:rPr lang="en-US" smtClean="0"/>
              <a:pPr/>
              <a:t>‹#›</a:t>
            </a:fld>
            <a:endParaRPr lang="en-US"/>
          </a:p>
        </p:txBody>
      </p:sp>
    </p:spTree>
    <p:extLst>
      <p:ext uri="{BB962C8B-B14F-4D97-AF65-F5344CB8AC3E}">
        <p14:creationId xmlns="" xmlns:p14="http://schemas.microsoft.com/office/powerpoint/2010/main" val="3127268906"/>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cstate="print">
            <a:extLst>
              <a:ext uri="{28A0092B-C50C-407E-A947-70E740481C1C}">
                <a14:useLocalDpi xmlns=""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80863BA-20F3-4030-8D2D-CAFE9528CF06}" type="datetime1">
              <a:rPr lang="en-US" smtClean="0"/>
              <a:pPr/>
              <a:t>22-Feb-21</a:t>
            </a:fld>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F571AF4-455E-4668-B6BD-0122A9D0E972}" type="slidenum">
              <a:rPr lang="en-US" smtClean="0"/>
              <a:pPr/>
              <a:t>‹#›</a:t>
            </a:fld>
            <a:endParaRPr lang="en-US"/>
          </a:p>
        </p:txBody>
      </p:sp>
    </p:spTree>
    <p:extLst>
      <p:ext uri="{BB962C8B-B14F-4D97-AF65-F5344CB8AC3E}">
        <p14:creationId xmlns="" xmlns:p14="http://schemas.microsoft.com/office/powerpoint/2010/main" val="3753585803"/>
      </p:ext>
    </p:extLst>
  </p:cSld>
  <p:clrMap bg1="dk1" tx1="lt1" bg2="dk2" tx2="lt2" accent1="accent1" accent2="accent2" accent3="accent3" accent4="accent4" accent5="accent5" accent6="accent6" hlink="hlink" folHlink="folHlink"/>
  <p:sldLayoutIdLst>
    <p:sldLayoutId id="2147484275" r:id="rId1"/>
    <p:sldLayoutId id="2147484276" r:id="rId2"/>
    <p:sldLayoutId id="2147484277" r:id="rId3"/>
    <p:sldLayoutId id="2147484278" r:id="rId4"/>
    <p:sldLayoutId id="2147484279" r:id="rId5"/>
    <p:sldLayoutId id="2147484280" r:id="rId6"/>
    <p:sldLayoutId id="2147484281" r:id="rId7"/>
    <p:sldLayoutId id="2147484282" r:id="rId8"/>
    <p:sldLayoutId id="2147484283" r:id="rId9"/>
    <p:sldLayoutId id="2147484284" r:id="rId10"/>
    <p:sldLayoutId id="2147484285" r:id="rId11"/>
    <p:sldLayoutId id="2147484286" r:id="rId12"/>
    <p:sldLayoutId id="2147484287" r:id="rId13"/>
    <p:sldLayoutId id="2147484288" r:id="rId14"/>
    <p:sldLayoutId id="2147484289" r:id="rId15"/>
    <p:sldLayoutId id="2147484290" r:id="rId16"/>
    <p:sldLayoutId id="2147484291" r:id="rId17"/>
  </p:sldLayoutIdLst>
  <p:transition>
    <p:wheel spokes="3"/>
  </p:transition>
  <p:hf sldNum="0"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video" Target="NULL" TargetMode="External"/><Relationship Id="rId6" Type="http://schemas.openxmlformats.org/officeDocument/2006/relationships/image" Target="../media/image4.png"/><Relationship Id="rId5" Type="http://schemas.microsoft.com/office/2007/relationships/media" Target="../media/media1.mp3"/><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print"/>
          <a:srcRect/>
          <a:stretch>
            <a:fillRect/>
          </a:stretch>
        </p:blipFill>
        <p:spPr bwMode="auto">
          <a:xfrm>
            <a:off x="2555776" y="404664"/>
            <a:ext cx="3793604" cy="3038666"/>
          </a:xfrm>
          <a:prstGeom prst="rect">
            <a:avLst/>
          </a:prstGeom>
          <a:ln w="228600" cap="sq" cmpd="thickThin">
            <a:solidFill>
              <a:srgbClr val="000000"/>
            </a:solidFill>
            <a:prstDash val="solid"/>
            <a:miter lim="800000"/>
          </a:ln>
          <a:effectLst>
            <a:innerShdw blurRad="76200">
              <a:srgbClr val="000000"/>
            </a:innerShdw>
          </a:effectLst>
        </p:spPr>
      </p:pic>
      <p:sp>
        <p:nvSpPr>
          <p:cNvPr id="6" name="Title 5"/>
          <p:cNvSpPr>
            <a:spLocks noGrp="1"/>
          </p:cNvSpPr>
          <p:nvPr>
            <p:ph type="title"/>
          </p:nvPr>
        </p:nvSpPr>
        <p:spPr>
          <a:xfrm>
            <a:off x="1619672" y="3645024"/>
            <a:ext cx="5486400" cy="494730"/>
          </a:xfrm>
        </p:spPr>
        <p:txBody>
          <a:bodyPr>
            <a:normAutofit fontScale="90000"/>
          </a:bodyPr>
          <a:lstStyle/>
          <a:p>
            <a:pPr algn="ctr"/>
            <a:r>
              <a:rPr lang="en-IN" dirty="0" smtClean="0">
                <a:latin typeface="Times New Roman" pitchFamily="18" charset="0"/>
                <a:cs typeface="Times New Roman" pitchFamily="18" charset="0"/>
              </a:rPr>
              <a:t>  Session </a:t>
            </a:r>
            <a:r>
              <a:rPr lang="en-IN" dirty="0">
                <a:latin typeface="Times New Roman" pitchFamily="18" charset="0"/>
                <a:cs typeface="Times New Roman" pitchFamily="18" charset="0"/>
              </a:rPr>
              <a:t>2020-21</a:t>
            </a:r>
            <a:endParaRPr lang="en-US" dirty="0">
              <a:latin typeface="Times New Roman" pitchFamily="18" charset="0"/>
              <a:cs typeface="Times New Roman" pitchFamily="18" charset="0"/>
            </a:endParaRPr>
          </a:p>
        </p:txBody>
      </p:sp>
      <p:sp>
        <p:nvSpPr>
          <p:cNvPr id="8" name="Text Placeholder 7"/>
          <p:cNvSpPr>
            <a:spLocks noGrp="1"/>
          </p:cNvSpPr>
          <p:nvPr>
            <p:ph type="body" sz="half" idx="2"/>
          </p:nvPr>
        </p:nvSpPr>
        <p:spPr>
          <a:xfrm>
            <a:off x="395536" y="4221088"/>
            <a:ext cx="8208912" cy="1440160"/>
          </a:xfrm>
        </p:spPr>
        <p:txBody>
          <a:bodyPr>
            <a:noAutofit/>
          </a:bodyPr>
          <a:lstStyle/>
          <a:p>
            <a:pPr algn="ctr"/>
            <a:r>
              <a:rPr lang="en-IN" sz="2400" dirty="0">
                <a:latin typeface="Times New Roman" pitchFamily="18" charset="0"/>
                <a:cs typeface="Times New Roman" pitchFamily="18" charset="0"/>
              </a:rPr>
              <a:t>ART INTEGRATED PROJECT </a:t>
            </a:r>
          </a:p>
          <a:p>
            <a:pPr algn="ctr"/>
            <a:r>
              <a:rPr lang="en-IN" sz="2400" dirty="0">
                <a:latin typeface="Times New Roman" pitchFamily="18" charset="0"/>
                <a:cs typeface="Times New Roman" pitchFamily="18" charset="0"/>
              </a:rPr>
              <a:t>SUBJECT- COMPUTER SCIENCE</a:t>
            </a:r>
          </a:p>
          <a:p>
            <a:pPr algn="ctr"/>
            <a:r>
              <a:rPr lang="en-IN" sz="2400" dirty="0">
                <a:latin typeface="Times New Roman" pitchFamily="18" charset="0"/>
                <a:cs typeface="Times New Roman" pitchFamily="18" charset="0"/>
              </a:rPr>
              <a:t>CLASS: XII </a:t>
            </a:r>
          </a:p>
          <a:p>
            <a:pPr algn="ctr"/>
            <a:endParaRPr lang="en-IN" sz="2400" dirty="0">
              <a:latin typeface="Times New Roman" pitchFamily="18" charset="0"/>
              <a:cs typeface="Times New Roman" pitchFamily="18" charset="0"/>
            </a:endParaRPr>
          </a:p>
          <a:p>
            <a:pPr algn="ctr"/>
            <a:endParaRPr lang="en-IN" sz="2400" dirty="0">
              <a:latin typeface="Times New Roman" pitchFamily="18" charset="0"/>
              <a:cs typeface="Times New Roman" pitchFamily="18" charset="0"/>
            </a:endParaRPr>
          </a:p>
          <a:p>
            <a:pPr algn="ctr"/>
            <a:endParaRPr lang="en-IN" sz="2400" dirty="0">
              <a:latin typeface="Times New Roman" pitchFamily="18" charset="0"/>
              <a:cs typeface="Times New Roman" pitchFamily="18" charset="0"/>
            </a:endParaRPr>
          </a:p>
          <a:p>
            <a:pPr algn="ctr"/>
            <a:endParaRPr lang="en-US" sz="2400" dirty="0">
              <a:latin typeface="Times New Roman" pitchFamily="18" charset="0"/>
              <a:cs typeface="Times New Roman" pitchFamily="18" charset="0"/>
            </a:endParaRPr>
          </a:p>
        </p:txBody>
      </p:sp>
      <p:sp>
        <p:nvSpPr>
          <p:cNvPr id="9" name="Footer Placeholder 8"/>
          <p:cNvSpPr>
            <a:spLocks noGrp="1"/>
          </p:cNvSpPr>
          <p:nvPr>
            <p:ph type="ftr" sz="quarter" idx="11"/>
          </p:nvPr>
        </p:nvSpPr>
        <p:spPr>
          <a:xfrm>
            <a:off x="0" y="5429264"/>
            <a:ext cx="8892480" cy="1428736"/>
          </a:xfrm>
        </p:spPr>
        <p:txBody>
          <a:bodyPr/>
          <a:lstStyle/>
          <a:p>
            <a:endParaRPr lang="en-IN" sz="1600" dirty="0" smtClean="0">
              <a:solidFill>
                <a:schemeClr val="tx1">
                  <a:lumMod val="85000"/>
                  <a:lumOff val="15000"/>
                </a:schemeClr>
              </a:solidFill>
            </a:endParaRPr>
          </a:p>
          <a:p>
            <a:endParaRPr lang="en-IN" sz="1600" dirty="0" smtClean="0">
              <a:solidFill>
                <a:schemeClr val="tx1">
                  <a:lumMod val="85000"/>
                  <a:lumOff val="15000"/>
                </a:schemeClr>
              </a:solidFill>
            </a:endParaRPr>
          </a:p>
          <a:p>
            <a:endParaRPr lang="en-IN" sz="1600" dirty="0" smtClean="0">
              <a:solidFill>
                <a:schemeClr val="tx1">
                  <a:lumMod val="85000"/>
                  <a:lumOff val="15000"/>
                </a:schemeClr>
              </a:solidFill>
            </a:endParaRPr>
          </a:p>
          <a:p>
            <a:endParaRPr lang="en-IN" sz="1600" dirty="0" smtClean="0">
              <a:solidFill>
                <a:schemeClr val="tx1">
                  <a:lumMod val="85000"/>
                  <a:lumOff val="15000"/>
                </a:schemeClr>
              </a:solidFill>
            </a:endParaRPr>
          </a:p>
          <a:p>
            <a:r>
              <a:rPr lang="en-IN" sz="1600" u="sng" dirty="0" smtClean="0">
                <a:solidFill>
                  <a:srgbClr val="00B050"/>
                </a:solidFill>
              </a:rPr>
              <a:t>SUBMITTED </a:t>
            </a:r>
            <a:r>
              <a:rPr lang="en-IN" sz="1600" u="sng" dirty="0" smtClean="0">
                <a:solidFill>
                  <a:srgbClr val="00B050"/>
                </a:solidFill>
              </a:rPr>
              <a:t>BY </a:t>
            </a:r>
            <a:r>
              <a:rPr lang="en-IN" sz="1600" u="sng" dirty="0" smtClean="0">
                <a:solidFill>
                  <a:srgbClr val="00B050"/>
                </a:solidFill>
              </a:rPr>
              <a:t>:</a:t>
            </a:r>
            <a:r>
              <a:rPr lang="en-IN" sz="1600" dirty="0" smtClean="0">
                <a:solidFill>
                  <a:srgbClr val="00B050"/>
                </a:solidFill>
              </a:rPr>
              <a:t>										</a:t>
            </a:r>
            <a:r>
              <a:rPr lang="en-IN" sz="1600" u="sng" dirty="0" smtClean="0">
                <a:solidFill>
                  <a:srgbClr val="00B050"/>
                </a:solidFill>
              </a:rPr>
              <a:t>SUBMITTED TO :</a:t>
            </a:r>
          </a:p>
          <a:p>
            <a:r>
              <a:rPr lang="en-IN" sz="1600" dirty="0" smtClean="0">
                <a:solidFill>
                  <a:schemeClr val="tx1">
                    <a:lumMod val="85000"/>
                    <a:lumOff val="15000"/>
                  </a:schemeClr>
                </a:solidFill>
              </a:rPr>
              <a:t>SALONI SAINI											MR. ANOOP KAUSHIK</a:t>
            </a:r>
          </a:p>
          <a:p>
            <a:r>
              <a:rPr lang="en-IN" sz="1600" dirty="0" smtClean="0">
                <a:solidFill>
                  <a:schemeClr val="tx1">
                    <a:lumMod val="85000"/>
                    <a:lumOff val="15000"/>
                  </a:schemeClr>
                </a:solidFill>
              </a:rPr>
              <a:t>ALOK PRATAP											PGT COMPUTER SCIENCE</a:t>
            </a:r>
          </a:p>
          <a:p>
            <a:r>
              <a:rPr lang="en-IN" sz="1600" dirty="0" smtClean="0">
                <a:solidFill>
                  <a:schemeClr val="tx1">
                    <a:lumMod val="85000"/>
                    <a:lumOff val="15000"/>
                  </a:schemeClr>
                </a:solidFill>
              </a:rPr>
              <a:t>ADITYA MEENA</a:t>
            </a:r>
          </a:p>
          <a:p>
            <a:r>
              <a:rPr lang="en-IN" sz="1600" dirty="0" smtClean="0">
                <a:solidFill>
                  <a:schemeClr val="tx1">
                    <a:lumMod val="85000"/>
                    <a:lumOff val="15000"/>
                  </a:schemeClr>
                </a:solidFill>
              </a:rPr>
              <a:t>MONIKA DHAKAD</a:t>
            </a:r>
          </a:p>
          <a:p>
            <a:endParaRPr lang="en-IN" sz="1600" dirty="0" smtClean="0">
              <a:solidFill>
                <a:schemeClr val="tx1">
                  <a:lumMod val="85000"/>
                  <a:lumOff val="15000"/>
                </a:schemeClr>
              </a:solidFill>
            </a:endParaRPr>
          </a:p>
          <a:p>
            <a:pPr algn="ctr"/>
            <a:endParaRPr lang="en-IN" sz="1600" dirty="0" smtClean="0">
              <a:solidFill>
                <a:schemeClr val="tx1">
                  <a:lumMod val="85000"/>
                  <a:lumOff val="15000"/>
                </a:schemeClr>
              </a:solidFill>
            </a:endParaRPr>
          </a:p>
          <a:p>
            <a:pPr algn="ctr"/>
            <a:endParaRPr lang="en-IN" sz="1600" dirty="0" smtClean="0">
              <a:solidFill>
                <a:schemeClr val="tx1">
                  <a:lumMod val="85000"/>
                  <a:lumOff val="15000"/>
                </a:schemeClr>
              </a:solidFill>
            </a:endParaRPr>
          </a:p>
          <a:p>
            <a:r>
              <a:rPr lang="en-IN" sz="1600" dirty="0" smtClean="0">
                <a:solidFill>
                  <a:schemeClr val="tx1">
                    <a:lumMod val="85000"/>
                    <a:lumOff val="15000"/>
                  </a:schemeClr>
                </a:solidFill>
              </a:rPr>
              <a:t> </a:t>
            </a:r>
            <a:r>
              <a:rPr lang="en-IN" sz="1600" dirty="0" smtClean="0">
                <a:solidFill>
                  <a:schemeClr val="tx1">
                    <a:lumMod val="85000"/>
                    <a:lumOff val="15000"/>
                  </a:schemeClr>
                </a:solidFill>
              </a:rPr>
              <a:t> </a:t>
            </a:r>
            <a:endParaRPr lang="en-US" sz="1600" dirty="0">
              <a:solidFill>
                <a:schemeClr val="tx1">
                  <a:lumMod val="85000"/>
                  <a:lumOff val="15000"/>
                </a:schemeClr>
              </a:solidFill>
            </a:endParaRPr>
          </a:p>
        </p:txBody>
      </p:sp>
      <p:pic>
        <p:nvPicPr>
          <p:cNvPr id="3" name="Naga folk fusion instrumental">
            <a:hlinkClick r:id="" action="ppaction://media"/>
            <a:extLst>
              <a:ext uri="{FF2B5EF4-FFF2-40B4-BE49-F238E27FC236}">
                <a16:creationId xmlns="" xmlns:a16="http://schemas.microsoft.com/office/drawing/2014/main" id="{9813018E-588E-4076-BFBE-A0D30ACF8556}"/>
              </a:ext>
            </a:extLst>
          </p:cNvPr>
          <p:cNvPicPr>
            <a:picLocks noChangeAspect="1"/>
          </p:cNvPicPr>
          <p:nvPr>
            <a:videoFile r:link="rId1"/>
            <p:extLst>
              <p:ext uri="{DAA4B4D4-6D71-4841-9C94-3DE7FCFB9230}">
                <p14:media xmlns="" xmlns:p14="http://schemas.microsoft.com/office/powerpoint/2010/main" r:embed="rId5"/>
              </p:ext>
            </p:extLst>
          </p:nvPr>
        </p:nvPicPr>
        <p:blipFill>
          <a:blip r:embed="rId6" cstate="print"/>
          <a:stretch>
            <a:fillRect/>
          </a:stretch>
        </p:blipFill>
        <p:spPr>
          <a:xfrm>
            <a:off x="424744" y="160982"/>
            <a:ext cx="487363" cy="487363"/>
          </a:xfrm>
          <a:prstGeom prst="rect">
            <a:avLst/>
          </a:prstGeom>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circle(in)">
                                      <p:cBhvr>
                                        <p:cTn id="11" dur="20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lide(fromBottom)">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slide(fromBottom)">
                                      <p:cBhvr>
                                        <p:cTn id="21" dur="500"/>
                                        <p:tgtEl>
                                          <p:spTgt spid="8">
                                            <p:txEl>
                                              <p:pRg st="0" end="0"/>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slide(fromBottom)">
                                      <p:cBhvr>
                                        <p:cTn id="24" dur="500"/>
                                        <p:tgtEl>
                                          <p:spTgt spid="8">
                                            <p:txEl>
                                              <p:pRg st="1" end="1"/>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slide(fromBottom)">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slide(fromBottom)">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slide(fromBottom)">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9">
                                            <p:txEl>
                                              <p:pRg st="6" end="6"/>
                                            </p:txEl>
                                          </p:spTgt>
                                        </p:tgtEl>
                                        <p:attrNameLst>
                                          <p:attrName>style.visibility</p:attrName>
                                        </p:attrNameLst>
                                      </p:cBhvr>
                                      <p:to>
                                        <p:strVal val="visible"/>
                                      </p:to>
                                    </p:set>
                                    <p:animEffect transition="in" filter="slide(fromBottom)">
                                      <p:cBhvr>
                                        <p:cTn id="42" dur="500"/>
                                        <p:tgtEl>
                                          <p:spTgt spid="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nodeType="clickEffect">
                                  <p:stCondLst>
                                    <p:cond delay="0"/>
                                  </p:stCondLst>
                                  <p:childTnLst>
                                    <p:set>
                                      <p:cBhvr>
                                        <p:cTn id="46" dur="1" fill="hold">
                                          <p:stCondLst>
                                            <p:cond delay="0"/>
                                          </p:stCondLst>
                                        </p:cTn>
                                        <p:tgtEl>
                                          <p:spTgt spid="9">
                                            <p:txEl>
                                              <p:pRg st="7" end="7"/>
                                            </p:txEl>
                                          </p:spTgt>
                                        </p:tgtEl>
                                        <p:attrNameLst>
                                          <p:attrName>style.visibility</p:attrName>
                                        </p:attrNameLst>
                                      </p:cBhvr>
                                      <p:to>
                                        <p:strVal val="visible"/>
                                      </p:to>
                                    </p:set>
                                    <p:animEffect transition="in" filter="slide(fromBottom)">
                                      <p:cBhvr>
                                        <p:cTn id="47" dur="500"/>
                                        <p:tgtEl>
                                          <p:spTgt spid="9">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nodeType="clickEffect">
                                  <p:stCondLst>
                                    <p:cond delay="0"/>
                                  </p:stCondLst>
                                  <p:childTnLst>
                                    <p:set>
                                      <p:cBhvr>
                                        <p:cTn id="51" dur="1" fill="hold">
                                          <p:stCondLst>
                                            <p:cond delay="0"/>
                                          </p:stCondLst>
                                        </p:cTn>
                                        <p:tgtEl>
                                          <p:spTgt spid="9">
                                            <p:txEl>
                                              <p:pRg st="8" end="8"/>
                                            </p:txEl>
                                          </p:spTgt>
                                        </p:tgtEl>
                                        <p:attrNameLst>
                                          <p:attrName>style.visibility</p:attrName>
                                        </p:attrNameLst>
                                      </p:cBhvr>
                                      <p:to>
                                        <p:strVal val="visible"/>
                                      </p:to>
                                    </p:set>
                                    <p:animEffect transition="in" filter="slide(fromBottom)">
                                      <p:cBhvr>
                                        <p:cTn id="52" dur="500"/>
                                        <p:tgtEl>
                                          <p:spTgt spid="9">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nodeType="clickEffect">
                                  <p:stCondLst>
                                    <p:cond delay="0"/>
                                  </p:stCondLst>
                                  <p:childTnLst>
                                    <p:set>
                                      <p:cBhvr>
                                        <p:cTn id="56" dur="1" fill="hold">
                                          <p:stCondLst>
                                            <p:cond delay="0"/>
                                          </p:stCondLst>
                                        </p:cTn>
                                        <p:tgtEl>
                                          <p:spTgt spid="9">
                                            <p:txEl>
                                              <p:pRg st="12" end="12"/>
                                            </p:txEl>
                                          </p:spTgt>
                                        </p:tgtEl>
                                        <p:attrNameLst>
                                          <p:attrName>style.visibility</p:attrName>
                                        </p:attrNameLst>
                                      </p:cBhvr>
                                      <p:to>
                                        <p:strVal val="visible"/>
                                      </p:to>
                                    </p:set>
                                    <p:animEffect transition="in" filter="slide(fromBottom)">
                                      <p:cBhvr>
                                        <p:cTn id="57" dur="500"/>
                                        <p:tgtEl>
                                          <p:spTgt spid="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58" repeatCount="indefinite" fill="hold" display="0">
                  <p:stCondLst>
                    <p:cond delay="indefinite"/>
                  </p:stCondLst>
                  <p:endCondLst>
                    <p:cond evt="onStopAudio" delay="0">
                      <p:tgtEl>
                        <p:sldTgt/>
                      </p:tgtEl>
                    </p:cond>
                  </p:endCondLst>
                </p:cTn>
                <p:tgtEl>
                  <p:spTgt spid="3"/>
                </p:tgtEl>
              </p:cMediaNode>
            </p:video>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546848" cy="1143000"/>
          </a:xfrm>
        </p:spPr>
        <p:txBody>
          <a:bodyPr>
            <a:normAutofit fontScale="90000"/>
          </a:bodyPr>
          <a:lstStyle/>
          <a:p>
            <a:pPr algn="l"/>
            <a:r>
              <a:rPr lang="en-IN" dirty="0" smtClean="0">
                <a:solidFill>
                  <a:srgbClr val="00B0F0"/>
                </a:solidFill>
                <a:latin typeface="Times New Roman" pitchFamily="18" charset="0"/>
                <a:cs typeface="Times New Roman" pitchFamily="18" charset="0"/>
              </a:rPr>
              <a:t>INTRODUCTION        TO IT</a:t>
            </a:r>
            <a:endParaRPr lang="en-US" dirty="0">
              <a:solidFill>
                <a:srgbClr val="00B0F0"/>
              </a:solidFill>
              <a:latin typeface="Times New Roman" pitchFamily="18" charset="0"/>
              <a:cs typeface="Times New Roman" pitchFamily="18" charset="0"/>
            </a:endParaRPr>
          </a:p>
        </p:txBody>
      </p:sp>
      <p:sp>
        <p:nvSpPr>
          <p:cNvPr id="3" name="Content Placeholder 2"/>
          <p:cNvSpPr>
            <a:spLocks noGrp="1"/>
          </p:cNvSpPr>
          <p:nvPr>
            <p:ph idx="1"/>
          </p:nvPr>
        </p:nvSpPr>
        <p:spPr>
          <a:xfrm>
            <a:off x="179512" y="1268760"/>
            <a:ext cx="6048672" cy="4824536"/>
          </a:xfrm>
        </p:spPr>
        <p:txBody>
          <a:bodyPr>
            <a:noAutofit/>
          </a:bodyPr>
          <a:lstStyle/>
          <a:p>
            <a:r>
              <a:rPr lang="en-US" sz="2400" dirty="0">
                <a:solidFill>
                  <a:schemeClr val="tx1">
                    <a:lumMod val="95000"/>
                    <a:lumOff val="5000"/>
                  </a:schemeClr>
                </a:solidFill>
                <a:latin typeface="Times New Roman" pitchFamily="18" charset="0"/>
                <a:cs typeface="Times New Roman" pitchFamily="18" charset="0"/>
              </a:rPr>
              <a:t>Information technology (IT) is the use of computers to store, retrieve, transmit, and manipulate data or information. IT is typically used within the context of business operations as opposed to personal or entertainment technologies.</a:t>
            </a:r>
            <a:r>
              <a:rPr lang="en-US" sz="2400" baseline="30000" dirty="0">
                <a:solidFill>
                  <a:schemeClr val="tx1">
                    <a:lumMod val="95000"/>
                    <a:lumOff val="5000"/>
                  </a:schemeClr>
                </a:solidFill>
                <a:latin typeface="Times New Roman" pitchFamily="18" charset="0"/>
                <a:cs typeface="Times New Roman" pitchFamily="18" charset="0"/>
              </a:rPr>
              <a:t> </a:t>
            </a:r>
            <a:r>
              <a:rPr lang="en-US" sz="2400" dirty="0">
                <a:solidFill>
                  <a:schemeClr val="tx1">
                    <a:lumMod val="95000"/>
                    <a:lumOff val="5000"/>
                  </a:schemeClr>
                </a:solidFill>
                <a:latin typeface="Times New Roman" pitchFamily="18" charset="0"/>
                <a:cs typeface="Times New Roman" pitchFamily="18" charset="0"/>
              </a:rPr>
              <a:t>IT is considered to be a subset of information and communications technology (ICT). An information technology system (IT system) is generally an information system, a communications system, or, more specifically speaking, a computer system – including all </a:t>
            </a:r>
            <a:r>
              <a:rPr lang="en-US" sz="2400" dirty="0">
                <a:latin typeface="Times New Roman" pitchFamily="18" charset="0"/>
                <a:cs typeface="Times New Roman" pitchFamily="18" charset="0"/>
              </a:rPr>
              <a:t>hardware, software</a:t>
            </a:r>
            <a:r>
              <a:rPr lang="en-US" sz="2400" dirty="0">
                <a:solidFill>
                  <a:schemeClr val="tx1">
                    <a:lumMod val="95000"/>
                    <a:lumOff val="5000"/>
                  </a:schemeClr>
                </a:solidFill>
                <a:latin typeface="Times New Roman" pitchFamily="18" charset="0"/>
                <a:cs typeface="Times New Roman" pitchFamily="18" charset="0"/>
              </a:rPr>
              <a:t>, and peripheral equipment – operated by a limited group of users.</a:t>
            </a:r>
          </a:p>
        </p:txBody>
      </p:sp>
      <p:pic>
        <p:nvPicPr>
          <p:cNvPr id="19458" name="Picture 2" descr="Image result for information technology"/>
          <p:cNvPicPr>
            <a:picLocks noChangeAspect="1" noChangeArrowheads="1"/>
          </p:cNvPicPr>
          <p:nvPr/>
        </p:nvPicPr>
        <p:blipFill>
          <a:blip r:embed="rId2" cstate="print"/>
          <a:srcRect/>
          <a:stretch>
            <a:fillRect/>
          </a:stretch>
        </p:blipFill>
        <p:spPr bwMode="auto">
          <a:xfrm>
            <a:off x="6156176" y="612455"/>
            <a:ext cx="2838400" cy="2168473"/>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9458"/>
                                        </p:tgtEl>
                                        <p:attrNameLst>
                                          <p:attrName>style.visibility</p:attrName>
                                        </p:attrNameLst>
                                      </p:cBhvr>
                                      <p:to>
                                        <p:strVal val="visible"/>
                                      </p:to>
                                    </p:set>
                                    <p:animEffect transition="in" filter="circle(in)">
                                      <p:cBhvr>
                                        <p:cTn id="12" dur="2000"/>
                                        <p:tgtEl>
                                          <p:spTgt spid="1945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slide(fromBottom)">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060848"/>
            <a:ext cx="8229600" cy="1143000"/>
          </a:xfrm>
        </p:spPr>
        <p:txBody>
          <a:bodyPr/>
          <a:lstStyle/>
          <a:p>
            <a:pPr algn="ctr"/>
            <a:r>
              <a:rPr lang="en-IN" dirty="0">
                <a:latin typeface="Times New Roman" pitchFamily="18" charset="0"/>
                <a:cs typeface="Times New Roman" pitchFamily="18" charset="0"/>
              </a:rPr>
              <a:t>STATE WIDE AREA NETWORK</a:t>
            </a:r>
            <a:endParaRPr lang="en-US" dirty="0">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endParaRPr lang="en-US"/>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11560" y="764373"/>
            <a:ext cx="7938080" cy="1293028"/>
          </a:xfrm>
        </p:spPr>
        <p:txBody>
          <a:bodyPr>
            <a:normAutofit/>
          </a:bodyPr>
          <a:lstStyle/>
          <a:p>
            <a:pPr algn="ctr"/>
            <a:r>
              <a:rPr lang="en-IN" dirty="0">
                <a:latin typeface="Times New Roman" pitchFamily="18" charset="0"/>
                <a:cs typeface="Times New Roman" pitchFamily="18" charset="0"/>
              </a:rPr>
              <a:t>MANIPUR</a:t>
            </a:r>
            <a:endParaRPr lang="en-US" dirty="0">
              <a:latin typeface="Times New Roman" pitchFamily="18" charset="0"/>
              <a:cs typeface="Times New Roman" pitchFamily="18" charset="0"/>
            </a:endParaRPr>
          </a:p>
        </p:txBody>
      </p:sp>
      <p:sp>
        <p:nvSpPr>
          <p:cNvPr id="7" name="Content Placeholder 6"/>
          <p:cNvSpPr>
            <a:spLocks noGrp="1"/>
          </p:cNvSpPr>
          <p:nvPr>
            <p:ph idx="1"/>
          </p:nvPr>
        </p:nvSpPr>
        <p:spPr/>
        <p:txBody>
          <a:bodyPr>
            <a:normAutofit fontScale="92500" lnSpcReduction="20000"/>
          </a:bodyPr>
          <a:lstStyle/>
          <a:p>
            <a:pPr fontAlgn="base"/>
            <a:r>
              <a:rPr lang="en-US" dirty="0">
                <a:latin typeface="Times New Roman" pitchFamily="18" charset="0"/>
                <a:cs typeface="Times New Roman" pitchFamily="18" charset="0"/>
              </a:rPr>
              <a:t>Under the national e-Governance Plan (</a:t>
            </a:r>
            <a:r>
              <a:rPr lang="en-US" dirty="0" err="1">
                <a:latin typeface="Times New Roman" pitchFamily="18" charset="0"/>
                <a:cs typeface="Times New Roman" pitchFamily="18" charset="0"/>
              </a:rPr>
              <a:t>NeGP</a:t>
            </a:r>
            <a:r>
              <a:rPr lang="en-US" dirty="0">
                <a:latin typeface="Times New Roman" pitchFamily="18" charset="0"/>
                <a:cs typeface="Times New Roman" pitchFamily="18" charset="0"/>
              </a:rPr>
              <a:t>) by the Department of Information Technology, Government of India, the first phase of the installation work of State-wide Area Network (SWAN) in Manipur has been underway.</a:t>
            </a:r>
          </a:p>
          <a:p>
            <a:pPr fontAlgn="base">
              <a:buNone/>
            </a:pPr>
            <a:r>
              <a:rPr lang="en-US" dirty="0">
                <a:latin typeface="Times New Roman" pitchFamily="18" charset="0"/>
                <a:cs typeface="Times New Roman" pitchFamily="18" charset="0"/>
              </a:rPr>
              <a:t> </a:t>
            </a:r>
          </a:p>
          <a:p>
            <a:pPr fontAlgn="base"/>
            <a:r>
              <a:rPr lang="en-US" dirty="0">
                <a:latin typeface="Times New Roman" pitchFamily="18" charset="0"/>
                <a:cs typeface="Times New Roman" pitchFamily="18" charset="0"/>
              </a:rPr>
              <a:t>National Informatics Centre (NIC) has taken the responsibility of installing SWAN under </a:t>
            </a:r>
            <a:r>
              <a:rPr lang="en-US" dirty="0" err="1">
                <a:latin typeface="Times New Roman" pitchFamily="18" charset="0"/>
                <a:cs typeface="Times New Roman" pitchFamily="18" charset="0"/>
              </a:rPr>
              <a:t>NeGP</a:t>
            </a:r>
            <a:r>
              <a:rPr lang="en-US" dirty="0">
                <a:latin typeface="Times New Roman" pitchFamily="18" charset="0"/>
                <a:cs typeface="Times New Roman" pitchFamily="18" charset="0"/>
              </a:rPr>
              <a:t> in Manipur and consequently </a:t>
            </a:r>
            <a:r>
              <a:rPr lang="en-US" dirty="0" err="1">
                <a:latin typeface="Times New Roman" pitchFamily="18" charset="0"/>
                <a:cs typeface="Times New Roman" pitchFamily="18" charset="0"/>
              </a:rPr>
              <a:t>computerisation</a:t>
            </a:r>
            <a:r>
              <a:rPr lang="en-US" dirty="0">
                <a:latin typeface="Times New Roman" pitchFamily="18" charset="0"/>
                <a:cs typeface="Times New Roman" pitchFamily="18" charset="0"/>
              </a:rPr>
              <a:t> work of the important Government Departments in Manipur has been started. All these </a:t>
            </a:r>
            <a:r>
              <a:rPr lang="en-US" dirty="0" err="1">
                <a:latin typeface="Times New Roman" pitchFamily="18" charset="0"/>
                <a:cs typeface="Times New Roman" pitchFamily="18" charset="0"/>
              </a:rPr>
              <a:t>programmes</a:t>
            </a:r>
            <a:r>
              <a:rPr lang="en-US" dirty="0">
                <a:latin typeface="Times New Roman" pitchFamily="18" charset="0"/>
                <a:cs typeface="Times New Roman" pitchFamily="18" charset="0"/>
              </a:rPr>
              <a:t> would bring transparency in the governance and enable the common people to have easy accessibility to information. After the successful implementation of </a:t>
            </a:r>
            <a:r>
              <a:rPr lang="en-US" dirty="0" err="1">
                <a:latin typeface="Times New Roman" pitchFamily="18" charset="0"/>
                <a:cs typeface="Times New Roman" pitchFamily="18" charset="0"/>
              </a:rPr>
              <a:t>NeGP</a:t>
            </a:r>
            <a:r>
              <a:rPr lang="en-US" dirty="0">
                <a:latin typeface="Times New Roman" pitchFamily="18" charset="0"/>
                <a:cs typeface="Times New Roman" pitchFamily="18" charset="0"/>
              </a:rPr>
              <a:t>, people would be able to download information from the official website of the Departments concerned not only from Community Information </a:t>
            </a:r>
            <a:r>
              <a:rPr lang="en-US" dirty="0" err="1">
                <a:latin typeface="Times New Roman" pitchFamily="18" charset="0"/>
                <a:cs typeface="Times New Roman" pitchFamily="18" charset="0"/>
              </a:rPr>
              <a:t>Centres</a:t>
            </a:r>
            <a:r>
              <a:rPr lang="en-US" dirty="0">
                <a:latin typeface="Times New Roman" pitchFamily="18" charset="0"/>
                <a:cs typeface="Times New Roman" pitchFamily="18" charset="0"/>
              </a:rPr>
              <a:t> (CIC) and cyber cafes but also through the help of mobile phones.</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endParaRPr lang="en-US"/>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slide(fromBottom)">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slide(fromBottom)">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slide(fromBottom)">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64373"/>
            <a:ext cx="8010088" cy="1293028"/>
          </a:xfrm>
        </p:spPr>
        <p:txBody>
          <a:bodyPr/>
          <a:lstStyle/>
          <a:p>
            <a:pPr algn="ctr"/>
            <a:r>
              <a:rPr lang="en-IN" dirty="0">
                <a:latin typeface="Times New Roman" pitchFamily="18" charset="0"/>
                <a:cs typeface="Times New Roman" pitchFamily="18" charset="0"/>
              </a:rPr>
              <a:t>NAGALAND</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dirty="0">
                <a:latin typeface="Times New Roman" pitchFamily="18" charset="0"/>
                <a:cs typeface="Times New Roman" pitchFamily="18" charset="0"/>
              </a:rPr>
              <a:t>The Nagaland State Wide Area Network is operational and it is providing Internet connectivity (data, voice and video communications) throughout the State. SWAN Third Party Audit (TPA) (M/s Price Water House Cooper) has successfully conducted technical audit activities in various Points of Presence as per Service Level Agreement. In addition to the </a:t>
            </a:r>
            <a:r>
              <a:rPr lang="en-US" dirty="0" err="1">
                <a:latin typeface="Times New Roman" pitchFamily="18" charset="0"/>
                <a:cs typeface="Times New Roman" pitchFamily="18" charset="0"/>
              </a:rPr>
              <a:t>exising</a:t>
            </a:r>
            <a:r>
              <a:rPr lang="en-US" dirty="0">
                <a:latin typeface="Times New Roman" pitchFamily="18" charset="0"/>
                <a:cs typeface="Times New Roman" pitchFamily="18" charset="0"/>
              </a:rPr>
              <a:t> Project Requirements, the Naga SWAN has also been extended to all the District Taxes Offices to provide for secure connectivity for the GST Network (GSTN)</a:t>
            </a:r>
          </a:p>
          <a:p>
            <a:r>
              <a:rPr lang="en-US" dirty="0">
                <a:latin typeface="Times New Roman" pitchFamily="18" charset="0"/>
                <a:cs typeface="Times New Roman" pitchFamily="18" charset="0"/>
              </a:rPr>
              <a:t>The Department has also initiated steps to provide Horizontal connectivity to various Government Offices at the District level so that the built up infrastructures are utilized optimally.</a:t>
            </a:r>
          </a:p>
          <a:p>
            <a:endParaRPr lang="en-US"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endParaRPr lang="en-US"/>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92896"/>
            <a:ext cx="8229600" cy="1143000"/>
          </a:xfrm>
        </p:spPr>
        <p:txBody>
          <a:bodyPr/>
          <a:lstStyle/>
          <a:p>
            <a:pPr algn="ctr"/>
            <a:r>
              <a:rPr lang="en-IN" dirty="0">
                <a:latin typeface="Times New Roman" pitchFamily="18" charset="0"/>
                <a:cs typeface="Times New Roman" pitchFamily="18" charset="0"/>
              </a:rPr>
              <a:t>STATE DATA CENTRE</a:t>
            </a:r>
            <a:endParaRPr lang="en-US" dirty="0">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endParaRPr lang="en-US"/>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467600" cy="1143000"/>
          </a:xfrm>
        </p:spPr>
        <p:txBody>
          <a:bodyPr/>
          <a:lstStyle/>
          <a:p>
            <a:pPr algn="ctr"/>
            <a:r>
              <a:rPr lang="en-IN" dirty="0">
                <a:latin typeface="Times New Roman" pitchFamily="18" charset="0"/>
                <a:cs typeface="Times New Roman" pitchFamily="18" charset="0"/>
              </a:rPr>
              <a:t>MANIPUR</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594360" y="1268760"/>
            <a:ext cx="7955280" cy="4994880"/>
          </a:xfrm>
        </p:spPr>
        <p:txBody>
          <a:bodyPr>
            <a:noAutofit/>
          </a:bodyPr>
          <a:lstStyle/>
          <a:p>
            <a:pPr fontAlgn="base"/>
            <a:r>
              <a:rPr lang="en-US" sz="1800" dirty="0">
                <a:latin typeface="Times New Roman" pitchFamily="18" charset="0"/>
                <a:cs typeface="Times New Roman" pitchFamily="18" charset="0"/>
              </a:rPr>
              <a:t>NIC, under the Department of Information Technology of the Government of India, is a premier Science and Technology Organization, at the forefront of the active promotion and implementation of Information and Communication Technology(ICT) solutions in the government. NIC has spearheaded the e-Governance drive in the country for the last three decades building a strong foundation for better and more transparent governance and assisting the government’s </a:t>
            </a:r>
            <a:r>
              <a:rPr lang="en-US" sz="1800" dirty="0" err="1">
                <a:latin typeface="Times New Roman" pitchFamily="18" charset="0"/>
                <a:cs typeface="Times New Roman" pitchFamily="18" charset="0"/>
              </a:rPr>
              <a:t>endeavour</a:t>
            </a:r>
            <a:r>
              <a:rPr lang="en-US" sz="1800" dirty="0">
                <a:latin typeface="Times New Roman" pitchFamily="18" charset="0"/>
                <a:cs typeface="Times New Roman" pitchFamily="18" charset="0"/>
              </a:rPr>
              <a:t> to reach the unreached.</a:t>
            </a:r>
          </a:p>
          <a:p>
            <a:pPr fontAlgn="base"/>
            <a:r>
              <a:rPr lang="en-US" sz="1800" dirty="0">
                <a:latin typeface="Times New Roman" pitchFamily="18" charset="0"/>
                <a:cs typeface="Times New Roman" pitchFamily="18" charset="0"/>
              </a:rPr>
              <a:t>With the increased expectations from citizens for online services and the number of e-Governance Projects being launched by the Government, the Data Centre requirements are growing exponentially. There is a need to set up strategic infrastructure that facilitates high availability , quick scalability, efficient management &amp; optimized utilization of resources.</a:t>
            </a:r>
          </a:p>
          <a:p>
            <a:pPr fontAlgn="base"/>
            <a:r>
              <a:rPr lang="en-US" sz="1800" dirty="0">
                <a:latin typeface="Times New Roman" pitchFamily="18" charset="0"/>
                <a:cs typeface="Times New Roman" pitchFamily="18" charset="0"/>
              </a:rPr>
              <a:t>To </a:t>
            </a:r>
            <a:r>
              <a:rPr lang="en-US" sz="1800" dirty="0" err="1">
                <a:latin typeface="Times New Roman" pitchFamily="18" charset="0"/>
                <a:cs typeface="Times New Roman" pitchFamily="18" charset="0"/>
              </a:rPr>
              <a:t>fulfil</a:t>
            </a:r>
            <a:r>
              <a:rPr lang="en-US" sz="1800" dirty="0">
                <a:latin typeface="Times New Roman" pitchFamily="18" charset="0"/>
                <a:cs typeface="Times New Roman" pitchFamily="18" charset="0"/>
              </a:rPr>
              <a:t> this requirement , NIC has set up state-of-the-art National Data </a:t>
            </a:r>
            <a:r>
              <a:rPr lang="en-US" sz="1800" dirty="0" err="1">
                <a:latin typeface="Times New Roman" pitchFamily="18" charset="0"/>
                <a:cs typeface="Times New Roman" pitchFamily="18" charset="0"/>
              </a:rPr>
              <a:t>Centres</a:t>
            </a:r>
            <a:r>
              <a:rPr lang="en-US" sz="1800" dirty="0">
                <a:latin typeface="Times New Roman" pitchFamily="18" charset="0"/>
                <a:cs typeface="Times New Roman" pitchFamily="18" charset="0"/>
              </a:rPr>
              <a:t> at NIC </a:t>
            </a:r>
            <a:r>
              <a:rPr lang="en-US" sz="1800" dirty="0" err="1">
                <a:latin typeface="Times New Roman" pitchFamily="18" charset="0"/>
                <a:cs typeface="Times New Roman" pitchFamily="18" charset="0"/>
              </a:rPr>
              <a:t>Hqrs</a:t>
            </a:r>
            <a:r>
              <a:rPr lang="en-US" sz="1800" dirty="0">
                <a:latin typeface="Times New Roman" pitchFamily="18" charset="0"/>
                <a:cs typeface="Times New Roman" pitchFamily="18" charset="0"/>
              </a:rPr>
              <a:t>, Delhi, </a:t>
            </a:r>
            <a:r>
              <a:rPr lang="en-US" sz="1800" dirty="0" err="1">
                <a:latin typeface="Times New Roman" pitchFamily="18" charset="0"/>
                <a:cs typeface="Times New Roman" pitchFamily="18" charset="0"/>
              </a:rPr>
              <a:t>Pune</a:t>
            </a:r>
            <a:r>
              <a:rPr lang="en-US" sz="1800" dirty="0">
                <a:latin typeface="Times New Roman" pitchFamily="18" charset="0"/>
                <a:cs typeface="Times New Roman" pitchFamily="18" charset="0"/>
              </a:rPr>
              <a:t> and Hyderabad and 30 small data </a:t>
            </a:r>
            <a:r>
              <a:rPr lang="en-US" sz="1800" dirty="0" err="1">
                <a:latin typeface="Times New Roman" pitchFamily="18" charset="0"/>
                <a:cs typeface="Times New Roman" pitchFamily="18" charset="0"/>
              </a:rPr>
              <a:t>centres</a:t>
            </a:r>
            <a:r>
              <a:rPr lang="en-US" sz="1800" dirty="0">
                <a:latin typeface="Times New Roman" pitchFamily="18" charset="0"/>
                <a:cs typeface="Times New Roman" pitchFamily="18" charset="0"/>
              </a:rPr>
              <a:t> at various state capitals to provide services to the Government at all levels. These Data </a:t>
            </a:r>
            <a:r>
              <a:rPr lang="en-US" sz="1800" dirty="0" err="1">
                <a:latin typeface="Times New Roman" pitchFamily="18" charset="0"/>
                <a:cs typeface="Times New Roman" pitchFamily="18" charset="0"/>
              </a:rPr>
              <a:t>Centres</a:t>
            </a:r>
            <a:r>
              <a:rPr lang="en-US" sz="1800" dirty="0">
                <a:latin typeface="Times New Roman" pitchFamily="18" charset="0"/>
                <a:cs typeface="Times New Roman" pitchFamily="18" charset="0"/>
              </a:rPr>
              <a:t> combine round-the-clock operations and management of systems with onsite skilled personnel.</a:t>
            </a:r>
          </a:p>
          <a:p>
            <a:pPr>
              <a:buNone/>
            </a:pPr>
            <a:endParaRPr lang="en-US" sz="18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8244408" y="6309320"/>
            <a:ext cx="576064" cy="365125"/>
          </a:xfrm>
        </p:spPr>
        <p:txBody>
          <a:bodyPr/>
          <a:lstStyle/>
          <a:p>
            <a:endParaRPr lang="en-US" dirty="0"/>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lide(fromBottom)">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764373"/>
            <a:ext cx="7794064" cy="1293028"/>
          </a:xfrm>
        </p:spPr>
        <p:txBody>
          <a:bodyPr/>
          <a:lstStyle/>
          <a:p>
            <a:pPr algn="ctr"/>
            <a:r>
              <a:rPr lang="en-IN" dirty="0">
                <a:latin typeface="Times New Roman" pitchFamily="18" charset="0"/>
                <a:cs typeface="Times New Roman" pitchFamily="18" charset="0"/>
              </a:rPr>
              <a:t>NAGALAND</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a:bodyPr>
          <a:lstStyle/>
          <a:p>
            <a:r>
              <a:rPr lang="en-US" dirty="0"/>
              <a:t>Nagaland State Data Centre (NSDC) acts as a mediator and convergence point between open unsecured public domain and sensitive government environment. It has been set up as a Tier-II Data Centre. It enables various State departments of Nagaland to host </a:t>
            </a:r>
            <a:r>
              <a:rPr lang="en-US" dirty="0" err="1"/>
              <a:t>thier</a:t>
            </a:r>
            <a:r>
              <a:rPr lang="en-US" dirty="0"/>
              <a:t> service/applications on a common infrastructure leading to ease of integration and efficient management, ensuring that computing resources and the support infrastructure is adequately and optimally used. The NSDCE is equipped to host /co-locate systems(</a:t>
            </a:r>
            <a:r>
              <a:rPr lang="en-US" dirty="0" err="1"/>
              <a:t>e.g</a:t>
            </a:r>
            <a:r>
              <a:rPr lang="en-US" dirty="0"/>
              <a:t> Web servers, Application Servers, Database servers, SAN etc) to host applications at the SDC, to use the centralized computing power. The centralized computers/servers are used to host multiple applications.</a:t>
            </a:r>
            <a:br>
              <a:rPr lang="en-US" dirty="0"/>
            </a:br>
            <a:endParaRPr lang="en-US"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endParaRPr lang="en-US"/>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20888"/>
            <a:ext cx="8229600" cy="1143000"/>
          </a:xfrm>
        </p:spPr>
        <p:txBody>
          <a:bodyPr/>
          <a:lstStyle/>
          <a:p>
            <a:pPr algn="ctr"/>
            <a:r>
              <a:rPr lang="en-IN" dirty="0">
                <a:latin typeface="Times New Roman" pitchFamily="18" charset="0"/>
                <a:cs typeface="Times New Roman" pitchFamily="18" charset="0"/>
              </a:rPr>
              <a:t>COMMON SERVICE CENTRE</a:t>
            </a:r>
            <a:endParaRPr lang="en-US" dirty="0">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endParaRPr lang="en-US"/>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764373"/>
            <a:ext cx="7938080" cy="1293028"/>
          </a:xfrm>
        </p:spPr>
        <p:txBody>
          <a:bodyPr>
            <a:normAutofit/>
          </a:bodyPr>
          <a:lstStyle/>
          <a:p>
            <a:pPr algn="ctr"/>
            <a:r>
              <a:rPr lang="en-IN" dirty="0">
                <a:latin typeface="Times New Roman" pitchFamily="18" charset="0"/>
                <a:cs typeface="Times New Roman" pitchFamily="18" charset="0"/>
              </a:rPr>
              <a:t>MANIPUR</a:t>
            </a:r>
            <a:endParaRPr lang="en-US" dirty="0">
              <a:latin typeface="Times New Roman" pitchFamily="18" charset="0"/>
              <a:cs typeface="Times New Roman" pitchFamily="18" charset="0"/>
            </a:endParaRPr>
          </a:p>
        </p:txBody>
      </p:sp>
      <p:sp>
        <p:nvSpPr>
          <p:cNvPr id="6" name="Content Placeholder 5"/>
          <p:cNvSpPr>
            <a:spLocks noGrp="1"/>
          </p:cNvSpPr>
          <p:nvPr>
            <p:ph idx="1"/>
          </p:nvPr>
        </p:nvSpPr>
        <p:spPr>
          <a:xfrm>
            <a:off x="179512" y="1988840"/>
            <a:ext cx="8507288" cy="4137323"/>
          </a:xfrm>
        </p:spPr>
        <p:txBody>
          <a:bodyPr>
            <a:normAutofit/>
          </a:bodyPr>
          <a:lstStyle/>
          <a:p>
            <a:pPr>
              <a:buNone/>
            </a:pPr>
            <a:r>
              <a:rPr lang="en-US" dirty="0"/>
              <a:t>    </a:t>
            </a:r>
            <a:r>
              <a:rPr lang="en-US" dirty="0">
                <a:latin typeface="Times New Roman" pitchFamily="18" charset="0"/>
                <a:cs typeface="Times New Roman" pitchFamily="18" charset="0"/>
              </a:rPr>
              <a:t>Common Service Centers (CSC) have been opened in Manipur by the government of India at various locations across the state. You can find out the nearest Common Service Center District in Manipur State by choosing your respective District from the below-mentioned drop-down under the State of Manipur. Individuals can get an array of services from CSC be it for </a:t>
            </a:r>
            <a:r>
              <a:rPr lang="en-US" dirty="0" err="1">
                <a:latin typeface="Times New Roman" pitchFamily="18" charset="0"/>
                <a:cs typeface="Times New Roman" pitchFamily="18" charset="0"/>
              </a:rPr>
              <a:t>Aadhaar</a:t>
            </a:r>
            <a:r>
              <a:rPr lang="en-US" dirty="0">
                <a:latin typeface="Times New Roman" pitchFamily="18" charset="0"/>
                <a:cs typeface="Times New Roman" pitchFamily="18" charset="0"/>
              </a:rPr>
              <a:t> Enrollment, </a:t>
            </a:r>
            <a:r>
              <a:rPr lang="en-US" dirty="0" err="1">
                <a:latin typeface="Times New Roman" pitchFamily="18" charset="0"/>
                <a:cs typeface="Times New Roman" pitchFamily="18" charset="0"/>
              </a:rPr>
              <a:t>Aadhar</a:t>
            </a:r>
            <a:r>
              <a:rPr lang="en-US" dirty="0">
                <a:latin typeface="Times New Roman" pitchFamily="18" charset="0"/>
                <a:cs typeface="Times New Roman" pitchFamily="18" charset="0"/>
              </a:rPr>
              <a:t> Card Registration, Insurance services, Passport, E-</a:t>
            </a:r>
            <a:r>
              <a:rPr lang="en-US" dirty="0" err="1">
                <a:latin typeface="Times New Roman" pitchFamily="18" charset="0"/>
                <a:cs typeface="Times New Roman" pitchFamily="18" charset="0"/>
              </a:rPr>
              <a:t>Aadhar</a:t>
            </a:r>
            <a:r>
              <a:rPr lang="en-US" dirty="0">
                <a:latin typeface="Times New Roman" pitchFamily="18" charset="0"/>
                <a:cs typeface="Times New Roman" pitchFamily="18" charset="0"/>
              </a:rPr>
              <a:t> letter download and print, Birth and Death Certificates and so on.</a:t>
            </a:r>
          </a:p>
        </p:txBody>
      </p:sp>
      <p:sp>
        <p:nvSpPr>
          <p:cNvPr id="4" name="Footer Placeholder 3"/>
          <p:cNvSpPr>
            <a:spLocks noGrp="1"/>
          </p:cNvSpPr>
          <p:nvPr>
            <p:ph type="ftr" sz="quarter" idx="11"/>
          </p:nvPr>
        </p:nvSpPr>
        <p:spPr/>
        <p:txBody>
          <a:bodyPr/>
          <a:lstStyle/>
          <a:p>
            <a:endParaRPr lang="en-US"/>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slide(fromBottom)">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764373"/>
            <a:ext cx="7938080" cy="1293028"/>
          </a:xfrm>
        </p:spPr>
        <p:txBody>
          <a:bodyPr/>
          <a:lstStyle/>
          <a:p>
            <a:pPr algn="ctr"/>
            <a:r>
              <a:rPr lang="en-IN" dirty="0">
                <a:latin typeface="Times New Roman" pitchFamily="18" charset="0"/>
                <a:cs typeface="Times New Roman" pitchFamily="18" charset="0"/>
              </a:rPr>
              <a:t>NAGALAND</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None/>
            </a:pPr>
            <a:r>
              <a:rPr lang="en-US" dirty="0">
                <a:latin typeface="Times New Roman" pitchFamily="18" charset="0"/>
                <a:cs typeface="Times New Roman" pitchFamily="18" charset="0"/>
              </a:rPr>
              <a:t>    The CSCs are operated and managed by the Village Level Entrepreneur (VLE) and various trainings to VLEs were given for providing various Central Government Schemes, </a:t>
            </a:r>
            <a:r>
              <a:rPr lang="en-US" dirty="0" err="1">
                <a:latin typeface="Times New Roman" pitchFamily="18" charset="0"/>
                <a:cs typeface="Times New Roman" pitchFamily="18" charset="0"/>
              </a:rPr>
              <a:t>lile</a:t>
            </a:r>
            <a:r>
              <a:rPr lang="en-US" dirty="0">
                <a:latin typeface="Times New Roman" pitchFamily="18" charset="0"/>
                <a:cs typeface="Times New Roman" pitchFamily="18" charset="0"/>
              </a:rPr>
              <a:t> AYUSHMAN BHARAT, 7th Economic Census, Insurance, </a:t>
            </a:r>
            <a:r>
              <a:rPr lang="en-US" dirty="0" err="1">
                <a:latin typeface="Times New Roman" pitchFamily="18" charset="0"/>
                <a:cs typeface="Times New Roman" pitchFamily="18" charset="0"/>
              </a:rPr>
              <a:t>Pradhan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Mantri</a:t>
            </a:r>
            <a:r>
              <a:rPr lang="en-US" dirty="0">
                <a:latin typeface="Times New Roman" pitchFamily="18" charset="0"/>
                <a:cs typeface="Times New Roman" pitchFamily="18" charset="0"/>
              </a:rPr>
              <a:t> Jan </a:t>
            </a:r>
            <a:r>
              <a:rPr lang="en-US" dirty="0" err="1">
                <a:latin typeface="Times New Roman" pitchFamily="18" charset="0"/>
                <a:cs typeface="Times New Roman" pitchFamily="18" charset="0"/>
              </a:rPr>
              <a:t>Dhan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Yojna</a:t>
            </a:r>
            <a:r>
              <a:rPr lang="en-US" dirty="0">
                <a:latin typeface="Times New Roman" pitchFamily="18" charset="0"/>
                <a:cs typeface="Times New Roman" pitchFamily="18" charset="0"/>
              </a:rPr>
              <a:t> etc. through the CSCs. The CSCs are also providing Online Application for State Scholarships, Online Admission for the Academic Year 2021 for the Department of School Education, Government of Nagaland.</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endParaRPr lang="en-US"/>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20688"/>
            <a:ext cx="7772400" cy="1800200"/>
          </a:xfrm>
        </p:spPr>
        <p:txBody>
          <a:bodyPr>
            <a:normAutofit fontScale="90000"/>
          </a:bodyPr>
          <a:lstStyle/>
          <a:p>
            <a:pPr algn="ctr"/>
            <a:r>
              <a:rPr lang="en-IN" b="1" i="1" dirty="0">
                <a:latin typeface="Bradley Hand ITC" pitchFamily="66" charset="0"/>
              </a:rPr>
              <a:t/>
            </a:r>
            <a:br>
              <a:rPr lang="en-IN" b="1" i="1" dirty="0">
                <a:latin typeface="Bradley Hand ITC" pitchFamily="66" charset="0"/>
              </a:rPr>
            </a:br>
            <a:r>
              <a:rPr lang="en-IN" b="1" i="1" dirty="0">
                <a:solidFill>
                  <a:srgbClr val="FFFF00"/>
                </a:solidFill>
                <a:latin typeface="Bradley Hand ITC" pitchFamily="66" charset="0"/>
              </a:rPr>
              <a:t>EK BHARAT SHRESTHA BHARAT</a:t>
            </a:r>
            <a:endParaRPr lang="en-US" b="1" i="1" dirty="0">
              <a:solidFill>
                <a:srgbClr val="FFFF00"/>
              </a:solidFill>
              <a:latin typeface="Bradley Hand ITC" pitchFamily="66" charset="0"/>
            </a:endParaRPr>
          </a:p>
        </p:txBody>
      </p:sp>
      <p:sp>
        <p:nvSpPr>
          <p:cNvPr id="3" name="Subtitle 2"/>
          <p:cNvSpPr>
            <a:spLocks noGrp="1"/>
          </p:cNvSpPr>
          <p:nvPr>
            <p:ph type="subTitle" idx="1"/>
          </p:nvPr>
        </p:nvSpPr>
        <p:spPr>
          <a:xfrm>
            <a:off x="251520" y="3645024"/>
            <a:ext cx="8640960" cy="3573016"/>
          </a:xfrm>
        </p:spPr>
        <p:txBody>
          <a:bodyPr>
            <a:normAutofit/>
          </a:bodyPr>
          <a:lstStyle/>
          <a:p>
            <a:endParaRPr lang="en-IN" dirty="0"/>
          </a:p>
          <a:p>
            <a:endParaRPr lang="en-IN" dirty="0"/>
          </a:p>
          <a:p>
            <a:endParaRPr lang="en-IN" dirty="0"/>
          </a:p>
          <a:p>
            <a:r>
              <a:rPr lang="en-IN" dirty="0" smtClean="0"/>
              <a:t>                   </a:t>
            </a:r>
            <a:r>
              <a:rPr lang="en-IN" b="1" dirty="0"/>
              <a:t>MANIPUR</a:t>
            </a:r>
          </a:p>
          <a:p>
            <a:pPr algn="l"/>
            <a:endParaRPr lang="en-IN" dirty="0"/>
          </a:p>
          <a:p>
            <a:pPr algn="ctr"/>
            <a:r>
              <a:rPr lang="en-IN" dirty="0"/>
              <a:t>                                                            </a:t>
            </a:r>
            <a:endParaRPr lang="en-IN" dirty="0" smtClean="0"/>
          </a:p>
          <a:p>
            <a:pPr algn="ctr"/>
            <a:r>
              <a:rPr lang="en-IN" b="1" dirty="0" smtClean="0"/>
              <a:t>                                                                    </a:t>
            </a:r>
            <a:r>
              <a:rPr lang="en-IN" b="1" dirty="0"/>
              <a:t>NAGALAND </a:t>
            </a:r>
          </a:p>
          <a:p>
            <a:pPr algn="l"/>
            <a:endParaRPr lang="en-IN" dirty="0"/>
          </a:p>
          <a:p>
            <a:endParaRPr lang="en-IN" dirty="0"/>
          </a:p>
          <a:p>
            <a:endParaRPr lang="en-IN" dirty="0"/>
          </a:p>
          <a:p>
            <a:endParaRPr lang="en-US" dirty="0"/>
          </a:p>
        </p:txBody>
      </p:sp>
      <p:pic>
        <p:nvPicPr>
          <p:cNvPr id="5" name="Picture 2" descr="Image result for manipur image"/>
          <p:cNvPicPr>
            <a:picLocks noChangeAspect="1" noChangeArrowheads="1"/>
          </p:cNvPicPr>
          <p:nvPr/>
        </p:nvPicPr>
        <p:blipFill>
          <a:blip r:embed="rId3" cstate="print"/>
          <a:srcRect/>
          <a:stretch>
            <a:fillRect/>
          </a:stretch>
        </p:blipFill>
        <p:spPr bwMode="auto">
          <a:xfrm>
            <a:off x="539552" y="2636912"/>
            <a:ext cx="3384376" cy="2040227"/>
          </a:xfrm>
          <a:prstGeom prst="rect">
            <a:avLst/>
          </a:prstGeom>
          <a:ln w="88900" cap="sq" cmpd="thickThin">
            <a:solidFill>
              <a:srgbClr val="000000"/>
            </a:solidFill>
            <a:prstDash val="solid"/>
            <a:miter lim="800000"/>
          </a:ln>
          <a:effectLst>
            <a:innerShdw blurRad="76200">
              <a:srgbClr val="000000"/>
            </a:innerShdw>
          </a:effectLst>
        </p:spPr>
      </p:pic>
      <p:pic>
        <p:nvPicPr>
          <p:cNvPr id="1026" name="Picture 2" descr="Image result for nagaland images"/>
          <p:cNvPicPr>
            <a:picLocks noChangeAspect="1" noChangeArrowheads="1"/>
          </p:cNvPicPr>
          <p:nvPr/>
        </p:nvPicPr>
        <p:blipFill>
          <a:blip r:embed="rId4" cstate="print"/>
          <a:srcRect/>
          <a:stretch>
            <a:fillRect/>
          </a:stretch>
        </p:blipFill>
        <p:spPr bwMode="auto">
          <a:xfrm>
            <a:off x="5148064" y="3645024"/>
            <a:ext cx="3384376" cy="2160241"/>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wheel spokes="3"/>
    <p:sndAc>
      <p:stSnd>
        <p:snd r:embed="rId2" name="drumroll.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randombar(horizontal)">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slide(fromBottom)">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492896"/>
            <a:ext cx="8229600" cy="1156990"/>
          </a:xfrm>
        </p:spPr>
        <p:txBody>
          <a:bodyPr>
            <a:normAutofit/>
          </a:bodyPr>
          <a:lstStyle/>
          <a:p>
            <a:pPr algn="ctr"/>
            <a:r>
              <a:rPr lang="en-IN" sz="6000" dirty="0" smtClean="0">
                <a:latin typeface="Times New Roman" pitchFamily="18" charset="0"/>
                <a:cs typeface="Times New Roman" pitchFamily="18" charset="0"/>
              </a:rPr>
              <a:t>THANK YOU</a:t>
            </a:r>
            <a:endParaRPr lang="en-US" sz="6000" dirty="0">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endParaRPr lang="en-US"/>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1"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692696"/>
            <a:ext cx="6377940" cy="1292697"/>
          </a:xfrm>
        </p:spPr>
        <p:txBody>
          <a:bodyPr>
            <a:normAutofit/>
          </a:bodyPr>
          <a:lstStyle/>
          <a:p>
            <a:pPr algn="ctr"/>
            <a:r>
              <a:rPr lang="en-IN" u="sng" dirty="0">
                <a:latin typeface="Times New Roman" pitchFamily="18" charset="0"/>
                <a:cs typeface="Times New Roman" pitchFamily="18" charset="0"/>
              </a:rPr>
              <a:t>FACTS ABOUT MANIPUR</a:t>
            </a:r>
            <a:endParaRPr lang="en-US" u="sng" dirty="0">
              <a:latin typeface="Times New Roman" pitchFamily="18" charset="0"/>
              <a:cs typeface="Times New Roman" pitchFamily="18" charset="0"/>
            </a:endParaRPr>
          </a:p>
        </p:txBody>
      </p:sp>
      <p:sp>
        <p:nvSpPr>
          <p:cNvPr id="3" name="Subtitle 2"/>
          <p:cNvSpPr>
            <a:spLocks noGrp="1"/>
          </p:cNvSpPr>
          <p:nvPr>
            <p:ph idx="1"/>
          </p:nvPr>
        </p:nvSpPr>
        <p:spPr/>
        <p:txBody>
          <a:bodyPr>
            <a:normAutofit fontScale="92500" lnSpcReduction="10000"/>
          </a:bodyPr>
          <a:lstStyle/>
          <a:p>
            <a:pPr algn="l"/>
            <a:endParaRPr lang="en-US" sz="2000" dirty="0">
              <a:latin typeface="Times New Roman" pitchFamily="18" charset="0"/>
              <a:cs typeface="Times New Roman" pitchFamily="18" charset="0"/>
            </a:endParaRPr>
          </a:p>
          <a:p>
            <a:pPr algn="l"/>
            <a:r>
              <a:rPr lang="en-IN" sz="2800" dirty="0">
                <a:latin typeface="Times New Roman" pitchFamily="18" charset="0"/>
                <a:cs typeface="Times New Roman" pitchFamily="18" charset="0"/>
              </a:rPr>
              <a:t>Formation – 21 January 1972</a:t>
            </a:r>
          </a:p>
          <a:p>
            <a:pPr algn="l"/>
            <a:r>
              <a:rPr lang="en-IN" sz="2800" dirty="0">
                <a:latin typeface="Times New Roman" pitchFamily="18" charset="0"/>
                <a:cs typeface="Times New Roman" pitchFamily="18" charset="0"/>
              </a:rPr>
              <a:t>Capital – </a:t>
            </a:r>
            <a:r>
              <a:rPr lang="en-IN" sz="2800" dirty="0" err="1">
                <a:latin typeface="Times New Roman" pitchFamily="18" charset="0"/>
                <a:cs typeface="Times New Roman" pitchFamily="18" charset="0"/>
              </a:rPr>
              <a:t>Imphal</a:t>
            </a:r>
            <a:r>
              <a:rPr lang="en-IN" sz="2800" dirty="0">
                <a:latin typeface="Times New Roman" pitchFamily="18" charset="0"/>
                <a:cs typeface="Times New Roman" pitchFamily="18" charset="0"/>
              </a:rPr>
              <a:t> </a:t>
            </a:r>
          </a:p>
          <a:p>
            <a:pPr algn="l"/>
            <a:r>
              <a:rPr lang="en-IN" sz="2800" dirty="0">
                <a:latin typeface="Times New Roman" pitchFamily="18" charset="0"/>
                <a:cs typeface="Times New Roman" pitchFamily="18" charset="0"/>
              </a:rPr>
              <a:t>Districts – 16</a:t>
            </a:r>
          </a:p>
          <a:p>
            <a:pPr algn="l"/>
            <a:r>
              <a:rPr lang="en-IN" sz="2800" dirty="0">
                <a:latin typeface="Times New Roman" pitchFamily="18" charset="0"/>
                <a:cs typeface="Times New Roman" pitchFamily="18" charset="0"/>
              </a:rPr>
              <a:t>Total Area – 22,327 sq km</a:t>
            </a:r>
          </a:p>
          <a:p>
            <a:pPr algn="l"/>
            <a:r>
              <a:rPr lang="en-IN" sz="2800" dirty="0">
                <a:latin typeface="Times New Roman" pitchFamily="18" charset="0"/>
                <a:cs typeface="Times New Roman" pitchFamily="18" charset="0"/>
              </a:rPr>
              <a:t>Total Population – 2,855,794</a:t>
            </a:r>
          </a:p>
          <a:p>
            <a:pPr algn="l"/>
            <a:r>
              <a:rPr lang="en-IN" sz="2800" dirty="0">
                <a:latin typeface="Times New Roman" pitchFamily="18" charset="0"/>
                <a:cs typeface="Times New Roman" pitchFamily="18" charset="0"/>
              </a:rPr>
              <a:t>Density – 130/sq km</a:t>
            </a:r>
          </a:p>
          <a:p>
            <a:pPr algn="l"/>
            <a:r>
              <a:rPr lang="en-IN" sz="2800" dirty="0">
                <a:latin typeface="Times New Roman" pitchFamily="18" charset="0"/>
                <a:cs typeface="Times New Roman" pitchFamily="18" charset="0"/>
              </a:rPr>
              <a:t>Languages – Meitei(Manipur)</a:t>
            </a:r>
          </a:p>
          <a:p>
            <a:pPr algn="l"/>
            <a:r>
              <a:rPr lang="en-IN" sz="2800" dirty="0">
                <a:latin typeface="Times New Roman" pitchFamily="18" charset="0"/>
                <a:cs typeface="Times New Roman" pitchFamily="18" charset="0"/>
              </a:rPr>
              <a:t>Literacy Rate – 79.85%</a:t>
            </a: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lide(fromBottom)">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lide(fromBottom)">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slide(fromBottom)">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slide(fromBottom)">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764704"/>
            <a:ext cx="7290008" cy="1293028"/>
          </a:xfrm>
        </p:spPr>
        <p:txBody>
          <a:bodyPr/>
          <a:lstStyle/>
          <a:p>
            <a:pPr algn="ctr"/>
            <a:r>
              <a:rPr lang="en-IN" u="sng" dirty="0">
                <a:latin typeface="Times New Roman" pitchFamily="18" charset="0"/>
                <a:cs typeface="Times New Roman" pitchFamily="18" charset="0"/>
              </a:rPr>
              <a:t>FACTS ABOUT NAGALAND</a:t>
            </a:r>
            <a:endParaRPr lang="en-US" u="sng"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IN" sz="2800" dirty="0">
                <a:latin typeface="Times New Roman" pitchFamily="18" charset="0"/>
                <a:cs typeface="Times New Roman" pitchFamily="18" charset="0"/>
              </a:rPr>
              <a:t>Formation – 1 December 1963</a:t>
            </a:r>
          </a:p>
          <a:p>
            <a:r>
              <a:rPr lang="en-IN" sz="2800" dirty="0">
                <a:latin typeface="Times New Roman" pitchFamily="18" charset="0"/>
                <a:cs typeface="Times New Roman" pitchFamily="18" charset="0"/>
              </a:rPr>
              <a:t>Capital – </a:t>
            </a:r>
            <a:r>
              <a:rPr lang="en-IN" sz="2800" dirty="0" err="1">
                <a:latin typeface="Times New Roman" pitchFamily="18" charset="0"/>
                <a:cs typeface="Times New Roman" pitchFamily="18" charset="0"/>
              </a:rPr>
              <a:t>Kohima</a:t>
            </a:r>
            <a:r>
              <a:rPr lang="en-IN" sz="2800" dirty="0">
                <a:latin typeface="Times New Roman" pitchFamily="18" charset="0"/>
                <a:cs typeface="Times New Roman" pitchFamily="18" charset="0"/>
              </a:rPr>
              <a:t> </a:t>
            </a:r>
          </a:p>
          <a:p>
            <a:r>
              <a:rPr lang="en-IN" sz="2800" dirty="0">
                <a:latin typeface="Times New Roman" pitchFamily="18" charset="0"/>
                <a:cs typeface="Times New Roman" pitchFamily="18" charset="0"/>
              </a:rPr>
              <a:t>Districts – 12</a:t>
            </a:r>
          </a:p>
          <a:p>
            <a:r>
              <a:rPr lang="en-IN" sz="2800" dirty="0">
                <a:latin typeface="Times New Roman" pitchFamily="18" charset="0"/>
                <a:cs typeface="Times New Roman" pitchFamily="18" charset="0"/>
              </a:rPr>
              <a:t>Total Area – 16,579 sq km</a:t>
            </a:r>
          </a:p>
          <a:p>
            <a:r>
              <a:rPr lang="en-IN" sz="2800" dirty="0">
                <a:latin typeface="Times New Roman" pitchFamily="18" charset="0"/>
                <a:cs typeface="Times New Roman" pitchFamily="18" charset="0"/>
              </a:rPr>
              <a:t>Total Population – 1,980,602</a:t>
            </a:r>
          </a:p>
          <a:p>
            <a:r>
              <a:rPr lang="en-IN" sz="2800" dirty="0">
                <a:latin typeface="Times New Roman" pitchFamily="18" charset="0"/>
                <a:cs typeface="Times New Roman" pitchFamily="18" charset="0"/>
              </a:rPr>
              <a:t>Density – 119/sq km</a:t>
            </a:r>
          </a:p>
          <a:p>
            <a:r>
              <a:rPr lang="en-IN" sz="2800" dirty="0">
                <a:latin typeface="Times New Roman" pitchFamily="18" charset="0"/>
                <a:cs typeface="Times New Roman" pitchFamily="18" charset="0"/>
              </a:rPr>
              <a:t>Languages – English</a:t>
            </a:r>
          </a:p>
          <a:p>
            <a:r>
              <a:rPr lang="en-IN" sz="2800" dirty="0">
                <a:latin typeface="Times New Roman" pitchFamily="18" charset="0"/>
                <a:cs typeface="Times New Roman" pitchFamily="18" charset="0"/>
              </a:rPr>
              <a:t>Literacy Rate – 80.11%</a:t>
            </a:r>
            <a:endParaRPr lang="en-US" sz="28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endParaRPr lang="en-US"/>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lide(fromBottom)">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lide(fromBottom)">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slide(fromBottom)">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slide(fromBottom)">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slide(fromBottom)">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slide(fromBottom)">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620688"/>
            <a:ext cx="6377940" cy="1293028"/>
          </a:xfrm>
        </p:spPr>
        <p:txBody>
          <a:bodyPr/>
          <a:lstStyle/>
          <a:p>
            <a:pPr algn="ctr"/>
            <a:r>
              <a:rPr lang="en-IN" dirty="0">
                <a:latin typeface="Times New Roman" pitchFamily="18" charset="0"/>
                <a:cs typeface="Times New Roman" pitchFamily="18" charset="0"/>
              </a:rPr>
              <a:t>STATE EMBLEM</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251520" y="2492896"/>
            <a:ext cx="8640960" cy="3517851"/>
          </a:xfrm>
        </p:spPr>
        <p:txBody>
          <a:bodyPr/>
          <a:lstStyle/>
          <a:p>
            <a:pPr>
              <a:buNone/>
            </a:pPr>
            <a:endParaRPr lang="en-IN" dirty="0"/>
          </a:p>
          <a:p>
            <a:pPr>
              <a:buNone/>
            </a:pPr>
            <a:endParaRPr lang="en-IN" dirty="0"/>
          </a:p>
          <a:p>
            <a:pPr>
              <a:buNone/>
            </a:pPr>
            <a:endParaRPr lang="en-IN" dirty="0"/>
          </a:p>
          <a:p>
            <a:pPr>
              <a:buNone/>
            </a:pPr>
            <a:endParaRPr lang="en-IN" dirty="0"/>
          </a:p>
          <a:p>
            <a:pPr>
              <a:buNone/>
            </a:pPr>
            <a:endParaRPr lang="en-IN" dirty="0"/>
          </a:p>
          <a:p>
            <a:pPr>
              <a:buNone/>
            </a:pPr>
            <a:endParaRPr lang="en-IN" dirty="0"/>
          </a:p>
          <a:p>
            <a:pPr>
              <a:buNone/>
            </a:pPr>
            <a:r>
              <a:rPr lang="en-IN" dirty="0"/>
              <a:t>             </a:t>
            </a:r>
            <a:r>
              <a:rPr lang="en-IN" dirty="0" smtClean="0"/>
              <a:t>    </a:t>
            </a:r>
            <a:r>
              <a:rPr lang="en-IN" b="1" dirty="0" smtClean="0"/>
              <a:t>MANIPUR                                           NAGALAND</a:t>
            </a:r>
            <a:endParaRPr lang="en-US" b="1" dirty="0"/>
          </a:p>
        </p:txBody>
      </p:sp>
      <p:pic>
        <p:nvPicPr>
          <p:cNvPr id="28674" name="Picture 2" descr="https://upload.wikimedia.org/wikipedia/commons/thumb/8/8b/..Manipur_Flag%28INDIA%29.png/120px-..Manipur_Flag%28INDIA%29.png"/>
          <p:cNvPicPr>
            <a:picLocks noChangeAspect="1" noChangeArrowheads="1"/>
          </p:cNvPicPr>
          <p:nvPr/>
        </p:nvPicPr>
        <p:blipFill>
          <a:blip r:embed="rId2" cstate="print"/>
          <a:srcRect/>
          <a:stretch>
            <a:fillRect/>
          </a:stretch>
        </p:blipFill>
        <p:spPr bwMode="auto">
          <a:xfrm>
            <a:off x="755576" y="2852936"/>
            <a:ext cx="3096344" cy="1800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8676" name="AutoShape 4" descr="Image result for EMBLEM OF NAGALAND AND MANIPU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8" name="AutoShape 6" descr="Image result for EMBLEM OF NAGALAND AND MANIPU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80" name="AutoShape 8" descr="Image result for EMBLEM OF NAGALAND AND MANIPU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266" name="Picture 2" descr="Image result for EMBLEM OF NAGALAND AND MANIPUR"/>
          <p:cNvPicPr>
            <a:picLocks noChangeAspect="1" noChangeArrowheads="1"/>
          </p:cNvPicPr>
          <p:nvPr/>
        </p:nvPicPr>
        <p:blipFill>
          <a:blip r:embed="rId3" cstate="print"/>
          <a:srcRect/>
          <a:stretch>
            <a:fillRect/>
          </a:stretch>
        </p:blipFill>
        <p:spPr bwMode="auto">
          <a:xfrm>
            <a:off x="5508104" y="1844824"/>
            <a:ext cx="3024336" cy="30243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8674"/>
                                        </p:tgtEl>
                                        <p:attrNameLst>
                                          <p:attrName>style.visibility</p:attrName>
                                        </p:attrNameLst>
                                      </p:cBhvr>
                                      <p:to>
                                        <p:strVal val="visible"/>
                                      </p:to>
                                    </p:set>
                                    <p:animEffect transition="in" filter="randombar(horizontal)">
                                      <p:cBhvr>
                                        <p:cTn id="12" dur="500"/>
                                        <p:tgtEl>
                                          <p:spTgt spid="2867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266"/>
                                        </p:tgtEl>
                                        <p:attrNameLst>
                                          <p:attrName>style.visibility</p:attrName>
                                        </p:attrNameLst>
                                      </p:cBhvr>
                                      <p:to>
                                        <p:strVal val="visible"/>
                                      </p:to>
                                    </p:set>
                                    <p:animEffect transition="in" filter="randombar(horizontal)">
                                      <p:cBhvr>
                                        <p:cTn id="17" dur="500"/>
                                        <p:tgtEl>
                                          <p:spTgt spid="1126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slide(fromBottom)">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404664"/>
            <a:ext cx="6377940" cy="1293028"/>
          </a:xfrm>
        </p:spPr>
        <p:txBody>
          <a:bodyPr/>
          <a:lstStyle/>
          <a:p>
            <a:pPr algn="l"/>
            <a:r>
              <a:rPr lang="en-IN" dirty="0" smtClean="0">
                <a:latin typeface="Times New Roman" pitchFamily="18" charset="0"/>
                <a:cs typeface="Times New Roman" pitchFamily="18" charset="0"/>
              </a:rPr>
              <a:t> STATE </a:t>
            </a:r>
            <a:r>
              <a:rPr lang="en-IN" dirty="0">
                <a:latin typeface="Times New Roman" pitchFamily="18" charset="0"/>
                <a:cs typeface="Times New Roman" pitchFamily="18" charset="0"/>
              </a:rPr>
              <a:t>ANIMAL</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395536" y="2780928"/>
            <a:ext cx="8352928" cy="4077072"/>
          </a:xfrm>
        </p:spPr>
        <p:txBody>
          <a:bodyPr>
            <a:normAutofit/>
          </a:bodyPr>
          <a:lstStyle/>
          <a:p>
            <a:pPr>
              <a:buNone/>
            </a:pPr>
            <a:endParaRPr lang="en-IN" dirty="0"/>
          </a:p>
          <a:p>
            <a:pPr>
              <a:buNone/>
            </a:pPr>
            <a:endParaRPr lang="en-IN" dirty="0"/>
          </a:p>
          <a:p>
            <a:pPr>
              <a:buNone/>
            </a:pPr>
            <a:endParaRPr lang="en-IN" dirty="0"/>
          </a:p>
          <a:p>
            <a:pPr>
              <a:buNone/>
            </a:pPr>
            <a:endParaRPr lang="en-IN" dirty="0"/>
          </a:p>
          <a:p>
            <a:pPr>
              <a:buNone/>
            </a:pPr>
            <a:endParaRPr lang="en-IN" dirty="0"/>
          </a:p>
          <a:p>
            <a:pPr>
              <a:buNone/>
            </a:pPr>
            <a:r>
              <a:rPr lang="en-IN" dirty="0"/>
              <a:t>             </a:t>
            </a:r>
            <a:r>
              <a:rPr lang="en-IN" dirty="0">
                <a:latin typeface="Times New Roman" pitchFamily="18" charset="0"/>
                <a:cs typeface="Times New Roman" pitchFamily="18" charset="0"/>
              </a:rPr>
              <a:t>SANGAI</a:t>
            </a:r>
          </a:p>
          <a:p>
            <a:pPr>
              <a:buNone/>
            </a:pPr>
            <a:r>
              <a:rPr lang="en-IN" dirty="0">
                <a:latin typeface="Times New Roman" pitchFamily="18" charset="0"/>
                <a:cs typeface="Times New Roman" pitchFamily="18" charset="0"/>
              </a:rPr>
              <a:t>          (MANIPUR)                        </a:t>
            </a:r>
            <a:r>
              <a:rPr lang="en-IN" dirty="0" smtClean="0">
                <a:latin typeface="Times New Roman" pitchFamily="18" charset="0"/>
                <a:cs typeface="Times New Roman" pitchFamily="18" charset="0"/>
              </a:rPr>
              <a:t>                           </a:t>
            </a:r>
            <a:r>
              <a:rPr lang="en-IN" dirty="0">
                <a:latin typeface="Times New Roman" pitchFamily="18" charset="0"/>
                <a:cs typeface="Times New Roman" pitchFamily="18" charset="0"/>
              </a:rPr>
              <a:t>GAYAL   </a:t>
            </a:r>
          </a:p>
          <a:p>
            <a:pPr>
              <a:buNone/>
            </a:pPr>
            <a:r>
              <a:rPr lang="en-IN" dirty="0">
                <a:latin typeface="Times New Roman" pitchFamily="18" charset="0"/>
                <a:cs typeface="Times New Roman" pitchFamily="18" charset="0"/>
              </a:rPr>
              <a:t>                                                  </a:t>
            </a:r>
            <a:r>
              <a:rPr lang="en-IN" dirty="0" smtClean="0">
                <a:latin typeface="Times New Roman" pitchFamily="18" charset="0"/>
                <a:cs typeface="Times New Roman" pitchFamily="18" charset="0"/>
              </a:rPr>
              <a:t>                          (</a:t>
            </a:r>
            <a:r>
              <a:rPr lang="en-IN" dirty="0">
                <a:latin typeface="Times New Roman" pitchFamily="18" charset="0"/>
                <a:cs typeface="Times New Roman" pitchFamily="18" charset="0"/>
              </a:rPr>
              <a:t>NAGALAND)</a:t>
            </a:r>
          </a:p>
          <a:p>
            <a:pPr>
              <a:buNone/>
            </a:pPr>
            <a:r>
              <a:rPr lang="en-IN" dirty="0"/>
              <a:t>                         </a:t>
            </a:r>
          </a:p>
          <a:p>
            <a:pPr>
              <a:buNone/>
            </a:pPr>
            <a:endParaRPr lang="en-US" dirty="0"/>
          </a:p>
        </p:txBody>
      </p:sp>
      <p:pic>
        <p:nvPicPr>
          <p:cNvPr id="30722" name="Picture 2" descr="Image result for Sangai"/>
          <p:cNvPicPr>
            <a:picLocks noChangeAspect="1" noChangeArrowheads="1"/>
          </p:cNvPicPr>
          <p:nvPr/>
        </p:nvPicPr>
        <p:blipFill>
          <a:blip r:embed="rId2" cstate="print"/>
          <a:srcRect/>
          <a:stretch>
            <a:fillRect/>
          </a:stretch>
        </p:blipFill>
        <p:spPr bwMode="auto">
          <a:xfrm>
            <a:off x="611560" y="2420888"/>
            <a:ext cx="3096344" cy="23253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24" name="Picture 4" descr="Image result for Gayal"/>
          <p:cNvPicPr>
            <a:picLocks noChangeAspect="1" noChangeArrowheads="1"/>
          </p:cNvPicPr>
          <p:nvPr/>
        </p:nvPicPr>
        <p:blipFill>
          <a:blip r:embed="rId3" cstate="print"/>
          <a:srcRect/>
          <a:stretch>
            <a:fillRect/>
          </a:stretch>
        </p:blipFill>
        <p:spPr bwMode="auto">
          <a:xfrm>
            <a:off x="5076056" y="1988840"/>
            <a:ext cx="3024336" cy="30243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722"/>
                                        </p:tgtEl>
                                        <p:attrNameLst>
                                          <p:attrName>style.visibility</p:attrName>
                                        </p:attrNameLst>
                                      </p:cBhvr>
                                      <p:to>
                                        <p:strVal val="visible"/>
                                      </p:to>
                                    </p:set>
                                    <p:animEffect transition="in" filter="randombar(horizontal)">
                                      <p:cBhvr>
                                        <p:cTn id="12" dur="500"/>
                                        <p:tgtEl>
                                          <p:spTgt spid="3072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0724"/>
                                        </p:tgtEl>
                                        <p:attrNameLst>
                                          <p:attrName>style.visibility</p:attrName>
                                        </p:attrNameLst>
                                      </p:cBhvr>
                                      <p:to>
                                        <p:strVal val="visible"/>
                                      </p:to>
                                    </p:set>
                                    <p:animEffect transition="in" filter="randombar(horizontal)">
                                      <p:cBhvr>
                                        <p:cTn id="17" dur="500"/>
                                        <p:tgtEl>
                                          <p:spTgt spid="3072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slide(fromBottom)">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slide(fromBottom)">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slide(fromBottom)">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slide(fromBottom)">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260648"/>
            <a:ext cx="6377940" cy="1293028"/>
          </a:xfrm>
        </p:spPr>
        <p:txBody>
          <a:bodyPr/>
          <a:lstStyle/>
          <a:p>
            <a:pPr algn="l"/>
            <a:r>
              <a:rPr lang="en-IN" dirty="0" smtClean="0">
                <a:latin typeface="Times New Roman" pitchFamily="18" charset="0"/>
                <a:cs typeface="Times New Roman" pitchFamily="18" charset="0"/>
              </a:rPr>
              <a:t>    STATE </a:t>
            </a:r>
            <a:r>
              <a:rPr lang="en-IN" dirty="0">
                <a:latin typeface="Times New Roman" pitchFamily="18" charset="0"/>
                <a:cs typeface="Times New Roman" pitchFamily="18" charset="0"/>
              </a:rPr>
              <a:t>BIRD</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251520" y="2060848"/>
            <a:ext cx="8568952" cy="4093915"/>
          </a:xfrm>
        </p:spPr>
        <p:txBody>
          <a:bodyPr/>
          <a:lstStyle/>
          <a:p>
            <a:pPr>
              <a:buNone/>
            </a:pPr>
            <a:endParaRPr lang="en-IN" dirty="0">
              <a:latin typeface="Times New Roman" pitchFamily="18" charset="0"/>
              <a:cs typeface="Times New Roman" pitchFamily="18" charset="0"/>
            </a:endParaRPr>
          </a:p>
          <a:p>
            <a:pPr>
              <a:buNone/>
            </a:pPr>
            <a:endParaRPr lang="en-IN" dirty="0">
              <a:latin typeface="Times New Roman" pitchFamily="18" charset="0"/>
              <a:cs typeface="Times New Roman" pitchFamily="18" charset="0"/>
            </a:endParaRPr>
          </a:p>
          <a:p>
            <a:pPr>
              <a:buNone/>
            </a:pPr>
            <a:endParaRPr lang="en-IN" dirty="0">
              <a:latin typeface="Times New Roman" pitchFamily="18" charset="0"/>
              <a:cs typeface="Times New Roman" pitchFamily="18" charset="0"/>
            </a:endParaRPr>
          </a:p>
          <a:p>
            <a:pPr>
              <a:buNone/>
            </a:pPr>
            <a:endParaRPr lang="en-IN" dirty="0">
              <a:latin typeface="Times New Roman" pitchFamily="18" charset="0"/>
              <a:cs typeface="Times New Roman" pitchFamily="18" charset="0"/>
            </a:endParaRPr>
          </a:p>
          <a:p>
            <a:pPr>
              <a:buNone/>
            </a:pPr>
            <a:endParaRPr lang="en-IN" sz="2400" dirty="0">
              <a:latin typeface="Times New Roman" pitchFamily="18" charset="0"/>
              <a:cs typeface="Times New Roman" pitchFamily="18" charset="0"/>
            </a:endParaRPr>
          </a:p>
          <a:p>
            <a:pPr>
              <a:buNone/>
            </a:pPr>
            <a:r>
              <a:rPr lang="en-IN" sz="2400" dirty="0">
                <a:latin typeface="Times New Roman" pitchFamily="18" charset="0"/>
                <a:cs typeface="Times New Roman" pitchFamily="18" charset="0"/>
              </a:rPr>
              <a:t>  MRS. HUMES PHEASENT                </a:t>
            </a:r>
            <a:r>
              <a:rPr lang="en-IN" sz="2400" dirty="0" smtClean="0">
                <a:latin typeface="Times New Roman" pitchFamily="18" charset="0"/>
                <a:cs typeface="Times New Roman" pitchFamily="18" charset="0"/>
              </a:rPr>
              <a:t> BLYTH’S </a:t>
            </a:r>
            <a:r>
              <a:rPr lang="en-IN" sz="2400" dirty="0">
                <a:latin typeface="Times New Roman" pitchFamily="18" charset="0"/>
                <a:cs typeface="Times New Roman" pitchFamily="18" charset="0"/>
              </a:rPr>
              <a:t>TRAGOPAN</a:t>
            </a:r>
          </a:p>
          <a:p>
            <a:pPr>
              <a:buNone/>
            </a:pPr>
            <a:r>
              <a:rPr lang="en-IN" sz="2400" dirty="0">
                <a:latin typeface="Times New Roman" pitchFamily="18" charset="0"/>
                <a:cs typeface="Times New Roman" pitchFamily="18" charset="0"/>
              </a:rPr>
              <a:t>             (MANIPUR)                                      (NAGALAND)</a:t>
            </a:r>
          </a:p>
        </p:txBody>
      </p:sp>
      <p:pic>
        <p:nvPicPr>
          <p:cNvPr id="31746" name="Picture 2" descr="Image result for Mrs. Hume's pheasant"/>
          <p:cNvPicPr>
            <a:picLocks noChangeAspect="1" noChangeArrowheads="1"/>
          </p:cNvPicPr>
          <p:nvPr/>
        </p:nvPicPr>
        <p:blipFill>
          <a:blip r:embed="rId2" cstate="print"/>
          <a:srcRect/>
          <a:stretch>
            <a:fillRect/>
          </a:stretch>
        </p:blipFill>
        <p:spPr bwMode="auto">
          <a:xfrm>
            <a:off x="539552" y="1772816"/>
            <a:ext cx="3417766" cy="23042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1748" name="Picture 4" descr="Image result for Blyth's tragopan"/>
          <p:cNvPicPr>
            <a:picLocks noChangeAspect="1" noChangeArrowheads="1"/>
          </p:cNvPicPr>
          <p:nvPr/>
        </p:nvPicPr>
        <p:blipFill>
          <a:blip r:embed="rId3" cstate="print"/>
          <a:srcRect/>
          <a:stretch>
            <a:fillRect/>
          </a:stretch>
        </p:blipFill>
        <p:spPr bwMode="auto">
          <a:xfrm>
            <a:off x="4932040" y="1772816"/>
            <a:ext cx="3600400" cy="23042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1746"/>
                                        </p:tgtEl>
                                        <p:attrNameLst>
                                          <p:attrName>style.visibility</p:attrName>
                                        </p:attrNameLst>
                                      </p:cBhvr>
                                      <p:to>
                                        <p:strVal val="visible"/>
                                      </p:to>
                                    </p:set>
                                    <p:animEffect transition="in" filter="randombar(horizontal)">
                                      <p:cBhvr>
                                        <p:cTn id="12" dur="500"/>
                                        <p:tgtEl>
                                          <p:spTgt spid="3174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1748"/>
                                        </p:tgtEl>
                                        <p:attrNameLst>
                                          <p:attrName>style.visibility</p:attrName>
                                        </p:attrNameLst>
                                      </p:cBhvr>
                                      <p:to>
                                        <p:strVal val="visible"/>
                                      </p:to>
                                    </p:set>
                                    <p:animEffect transition="in" filter="randombar(horizontal)">
                                      <p:cBhvr>
                                        <p:cTn id="17" dur="500"/>
                                        <p:tgtEl>
                                          <p:spTgt spid="31748"/>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slide(fromBottom)">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slide(fromBottom)">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Image result for art and culture of nagaland and manipur IMAGES"/>
          <p:cNvPicPr>
            <a:picLocks noChangeAspect="1" noChangeArrowheads="1"/>
          </p:cNvPicPr>
          <p:nvPr/>
        </p:nvPicPr>
        <p:blipFill>
          <a:blip r:embed="rId2" cstate="print"/>
          <a:srcRect/>
          <a:stretch>
            <a:fillRect/>
          </a:stretch>
        </p:blipFill>
        <p:spPr bwMode="auto">
          <a:xfrm>
            <a:off x="179512" y="1628800"/>
            <a:ext cx="2448272" cy="24591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2772" name="Picture 4" descr="Image result for art and culture of nagaland and manipur IMAGES"/>
          <p:cNvPicPr>
            <a:picLocks noChangeAspect="1" noChangeArrowheads="1"/>
          </p:cNvPicPr>
          <p:nvPr/>
        </p:nvPicPr>
        <p:blipFill>
          <a:blip r:embed="rId3" cstate="print"/>
          <a:srcRect/>
          <a:stretch>
            <a:fillRect/>
          </a:stretch>
        </p:blipFill>
        <p:spPr bwMode="auto">
          <a:xfrm>
            <a:off x="2915816" y="1628800"/>
            <a:ext cx="3096344" cy="2448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2774" name="Picture 6" descr="Image result for art and culture of nagaland and manipur IMAGES"/>
          <p:cNvPicPr>
            <a:picLocks noChangeAspect="1" noChangeArrowheads="1"/>
          </p:cNvPicPr>
          <p:nvPr/>
        </p:nvPicPr>
        <p:blipFill>
          <a:blip r:embed="rId4" cstate="print"/>
          <a:srcRect/>
          <a:stretch>
            <a:fillRect/>
          </a:stretch>
        </p:blipFill>
        <p:spPr bwMode="auto">
          <a:xfrm>
            <a:off x="6300192" y="1628800"/>
            <a:ext cx="2664931" cy="2448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2776" name="Picture 8" descr="Image result for art and culture of nagaland and manipur IMAGES"/>
          <p:cNvPicPr>
            <a:picLocks noChangeAspect="1" noChangeArrowheads="1"/>
          </p:cNvPicPr>
          <p:nvPr/>
        </p:nvPicPr>
        <p:blipFill>
          <a:blip r:embed="rId5" cstate="print"/>
          <a:srcRect/>
          <a:stretch>
            <a:fillRect/>
          </a:stretch>
        </p:blipFill>
        <p:spPr bwMode="auto">
          <a:xfrm>
            <a:off x="1043608" y="4509120"/>
            <a:ext cx="2952328" cy="2088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2778" name="Picture 10" descr="Image result for art and culture of nagaland and manipur IMAGES"/>
          <p:cNvPicPr>
            <a:picLocks noChangeAspect="1" noChangeArrowheads="1"/>
          </p:cNvPicPr>
          <p:nvPr/>
        </p:nvPicPr>
        <p:blipFill>
          <a:blip r:embed="rId6" cstate="print"/>
          <a:srcRect/>
          <a:stretch>
            <a:fillRect/>
          </a:stretch>
        </p:blipFill>
        <p:spPr bwMode="auto">
          <a:xfrm>
            <a:off x="5076056" y="4509120"/>
            <a:ext cx="3024336" cy="20993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itle 9"/>
          <p:cNvSpPr>
            <a:spLocks noGrp="1"/>
          </p:cNvSpPr>
          <p:nvPr>
            <p:ph type="title"/>
          </p:nvPr>
        </p:nvSpPr>
        <p:spPr>
          <a:xfrm>
            <a:off x="251520" y="260648"/>
            <a:ext cx="8442136" cy="1293028"/>
          </a:xfrm>
        </p:spPr>
        <p:txBody>
          <a:bodyPr>
            <a:normAutofit/>
          </a:bodyPr>
          <a:lstStyle/>
          <a:p>
            <a:pPr algn="ctr"/>
            <a:r>
              <a:rPr lang="en-IN" dirty="0">
                <a:latin typeface="Times New Roman" pitchFamily="18" charset="0"/>
                <a:cs typeface="Times New Roman" pitchFamily="18" charset="0"/>
              </a:rPr>
              <a:t>CULTURE OF MANIPUR AND NAGALAND</a:t>
            </a:r>
            <a:endParaRPr lang="en-US" dirty="0">
              <a:latin typeface="Times New Roman" pitchFamily="18" charset="0"/>
              <a:cs typeface="Times New Roman" pitchFamily="18" charset="0"/>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Bottom)">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2770"/>
                                        </p:tgtEl>
                                        <p:attrNameLst>
                                          <p:attrName>style.visibility</p:attrName>
                                        </p:attrNameLst>
                                      </p:cBhvr>
                                      <p:to>
                                        <p:strVal val="visible"/>
                                      </p:to>
                                    </p:set>
                                    <p:animEffect transition="in" filter="randombar(horizontal)">
                                      <p:cBhvr>
                                        <p:cTn id="12" dur="500"/>
                                        <p:tgtEl>
                                          <p:spTgt spid="3277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2772"/>
                                        </p:tgtEl>
                                        <p:attrNameLst>
                                          <p:attrName>style.visibility</p:attrName>
                                        </p:attrNameLst>
                                      </p:cBhvr>
                                      <p:to>
                                        <p:strVal val="visible"/>
                                      </p:to>
                                    </p:set>
                                    <p:animEffect transition="in" filter="randombar(horizontal)">
                                      <p:cBhvr>
                                        <p:cTn id="17" dur="500"/>
                                        <p:tgtEl>
                                          <p:spTgt spid="3277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2774"/>
                                        </p:tgtEl>
                                        <p:attrNameLst>
                                          <p:attrName>style.visibility</p:attrName>
                                        </p:attrNameLst>
                                      </p:cBhvr>
                                      <p:to>
                                        <p:strVal val="visible"/>
                                      </p:to>
                                    </p:set>
                                    <p:animEffect transition="in" filter="randombar(horizontal)">
                                      <p:cBhvr>
                                        <p:cTn id="22" dur="500"/>
                                        <p:tgtEl>
                                          <p:spTgt spid="3277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2776"/>
                                        </p:tgtEl>
                                        <p:attrNameLst>
                                          <p:attrName>style.visibility</p:attrName>
                                        </p:attrNameLst>
                                      </p:cBhvr>
                                      <p:to>
                                        <p:strVal val="visible"/>
                                      </p:to>
                                    </p:set>
                                    <p:animEffect transition="in" filter="randombar(horizontal)">
                                      <p:cBhvr>
                                        <p:cTn id="27" dur="500"/>
                                        <p:tgtEl>
                                          <p:spTgt spid="3277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2778"/>
                                        </p:tgtEl>
                                        <p:attrNameLst>
                                          <p:attrName>style.visibility</p:attrName>
                                        </p:attrNameLst>
                                      </p:cBhvr>
                                      <p:to>
                                        <p:strVal val="visible"/>
                                      </p:to>
                                    </p:set>
                                    <p:animEffect transition="in" filter="randombar(horizontal)">
                                      <p:cBhvr>
                                        <p:cTn id="32" dur="500"/>
                                        <p:tgtEl>
                                          <p:spTgt spid="32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8549640" cy="1293028"/>
          </a:xfrm>
        </p:spPr>
        <p:txBody>
          <a:bodyPr>
            <a:normAutofit/>
          </a:bodyPr>
          <a:lstStyle/>
          <a:p>
            <a:pPr algn="ctr"/>
            <a:r>
              <a:rPr lang="en-IN" dirty="0">
                <a:latin typeface="Times New Roman" pitchFamily="18" charset="0"/>
                <a:cs typeface="Times New Roman" pitchFamily="18" charset="0"/>
              </a:rPr>
              <a:t>ART OF MANIPUR AND NAGALAND</a:t>
            </a:r>
            <a:endParaRPr lang="en-US" dirty="0">
              <a:latin typeface="Times New Roman" pitchFamily="18" charset="0"/>
              <a:cs typeface="Times New Roman" pitchFamily="18" charset="0"/>
            </a:endParaRPr>
          </a:p>
        </p:txBody>
      </p:sp>
      <p:pic>
        <p:nvPicPr>
          <p:cNvPr id="33794" name="Picture 2" descr="Image result for art of nagaland and manipur IMAGES"/>
          <p:cNvPicPr>
            <a:picLocks noChangeAspect="1" noChangeArrowheads="1"/>
          </p:cNvPicPr>
          <p:nvPr/>
        </p:nvPicPr>
        <p:blipFill>
          <a:blip r:embed="rId2" cstate="print"/>
          <a:srcRect/>
          <a:stretch>
            <a:fillRect/>
          </a:stretch>
        </p:blipFill>
        <p:spPr bwMode="auto">
          <a:xfrm>
            <a:off x="179512" y="1772816"/>
            <a:ext cx="2916219" cy="18722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3796" name="Picture 4" descr="Image result for art of nagaland and manipur IMAGES"/>
          <p:cNvPicPr>
            <a:picLocks noChangeAspect="1" noChangeArrowheads="1"/>
          </p:cNvPicPr>
          <p:nvPr/>
        </p:nvPicPr>
        <p:blipFill>
          <a:blip r:embed="rId3" cstate="print"/>
          <a:srcRect/>
          <a:stretch>
            <a:fillRect/>
          </a:stretch>
        </p:blipFill>
        <p:spPr bwMode="auto">
          <a:xfrm>
            <a:off x="3491880" y="1772816"/>
            <a:ext cx="2609850" cy="18722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3798" name="Picture 6" descr="Image result for art of nagaland and manipur IMAGES"/>
          <p:cNvPicPr>
            <a:picLocks noChangeAspect="1" noChangeArrowheads="1"/>
          </p:cNvPicPr>
          <p:nvPr/>
        </p:nvPicPr>
        <p:blipFill>
          <a:blip r:embed="rId4" cstate="print"/>
          <a:srcRect/>
          <a:stretch>
            <a:fillRect/>
          </a:stretch>
        </p:blipFill>
        <p:spPr bwMode="auto">
          <a:xfrm>
            <a:off x="6516216" y="1772816"/>
            <a:ext cx="2448272" cy="18722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3800" name="Picture 8" descr="Image result for art of nagaland and manipur IMAGES"/>
          <p:cNvPicPr>
            <a:picLocks noChangeAspect="1" noChangeArrowheads="1"/>
          </p:cNvPicPr>
          <p:nvPr/>
        </p:nvPicPr>
        <p:blipFill>
          <a:blip r:embed="rId5" cstate="print"/>
          <a:srcRect/>
          <a:stretch>
            <a:fillRect/>
          </a:stretch>
        </p:blipFill>
        <p:spPr bwMode="auto">
          <a:xfrm>
            <a:off x="539552" y="4077072"/>
            <a:ext cx="3672408" cy="2376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3802" name="Picture 10" descr="Image result for art of nagaland and manipur IMAGES"/>
          <p:cNvPicPr>
            <a:picLocks noChangeAspect="1" noChangeArrowheads="1"/>
          </p:cNvPicPr>
          <p:nvPr/>
        </p:nvPicPr>
        <p:blipFill>
          <a:blip r:embed="rId6" cstate="print"/>
          <a:srcRect/>
          <a:stretch>
            <a:fillRect/>
          </a:stretch>
        </p:blipFill>
        <p:spPr bwMode="auto">
          <a:xfrm>
            <a:off x="4644008" y="4077071"/>
            <a:ext cx="3960440" cy="23532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randombar(horizontal)">
                                      <p:cBhvr>
                                        <p:cTn id="7" dur="5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3796"/>
                                        </p:tgtEl>
                                        <p:attrNameLst>
                                          <p:attrName>style.visibility</p:attrName>
                                        </p:attrNameLst>
                                      </p:cBhvr>
                                      <p:to>
                                        <p:strVal val="visible"/>
                                      </p:to>
                                    </p:set>
                                    <p:animEffect transition="in" filter="randombar(horizontal)">
                                      <p:cBhvr>
                                        <p:cTn id="12" dur="500"/>
                                        <p:tgtEl>
                                          <p:spTgt spid="3379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3798"/>
                                        </p:tgtEl>
                                        <p:attrNameLst>
                                          <p:attrName>style.visibility</p:attrName>
                                        </p:attrNameLst>
                                      </p:cBhvr>
                                      <p:to>
                                        <p:strVal val="visible"/>
                                      </p:to>
                                    </p:set>
                                    <p:animEffect transition="in" filter="randombar(horizontal)">
                                      <p:cBhvr>
                                        <p:cTn id="17" dur="500"/>
                                        <p:tgtEl>
                                          <p:spTgt spid="3379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3800"/>
                                        </p:tgtEl>
                                        <p:attrNameLst>
                                          <p:attrName>style.visibility</p:attrName>
                                        </p:attrNameLst>
                                      </p:cBhvr>
                                      <p:to>
                                        <p:strVal val="visible"/>
                                      </p:to>
                                    </p:set>
                                    <p:animEffect transition="in" filter="randombar(horizontal)">
                                      <p:cBhvr>
                                        <p:cTn id="22" dur="500"/>
                                        <p:tgtEl>
                                          <p:spTgt spid="3380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3802"/>
                                        </p:tgtEl>
                                        <p:attrNameLst>
                                          <p:attrName>style.visibility</p:attrName>
                                        </p:attrNameLst>
                                      </p:cBhvr>
                                      <p:to>
                                        <p:strVal val="visible"/>
                                      </p:to>
                                    </p:set>
                                    <p:animEffect transition="in" filter="randombar(horizontal)">
                                      <p:cBhvr>
                                        <p:cTn id="27" dur="500"/>
                                        <p:tgtEl>
                                          <p:spTgt spid="33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2B2A868B-6BC2-4B3E-98B9-1258F41035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TM04033937[[fn=Vapor Trail]]</Template>
  <TotalTime>483</TotalTime>
  <Words>796</Words>
  <Application>Microsoft Office PowerPoint</Application>
  <PresentationFormat>On-screen Show (4:3)</PresentationFormat>
  <Paragraphs>100</Paragraphs>
  <Slides>20</Slides>
  <Notes>1</Notes>
  <HiddenSlides>0</HiddenSlides>
  <MMClips>1</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Vapor Trail</vt:lpstr>
      <vt:lpstr>  Session 2020-21</vt:lpstr>
      <vt:lpstr> EK BHARAT SHRESTHA BHARAT</vt:lpstr>
      <vt:lpstr>FACTS ABOUT MANIPUR</vt:lpstr>
      <vt:lpstr>FACTS ABOUT NAGALAND</vt:lpstr>
      <vt:lpstr>STATE EMBLEM</vt:lpstr>
      <vt:lpstr> STATE ANIMAL</vt:lpstr>
      <vt:lpstr>    STATE BIRD</vt:lpstr>
      <vt:lpstr>CULTURE OF MANIPUR AND NAGALAND</vt:lpstr>
      <vt:lpstr>ART OF MANIPUR AND NAGALAND</vt:lpstr>
      <vt:lpstr>INTRODUCTION        TO IT</vt:lpstr>
      <vt:lpstr>STATE WIDE AREA NETWORK</vt:lpstr>
      <vt:lpstr>MANIPUR</vt:lpstr>
      <vt:lpstr>NAGALAND</vt:lpstr>
      <vt:lpstr>STATE DATA CENTRE</vt:lpstr>
      <vt:lpstr>MANIPUR</vt:lpstr>
      <vt:lpstr>NAGALAND</vt:lpstr>
      <vt:lpstr>COMMON SERVICE CENTRE</vt:lpstr>
      <vt:lpstr>MANIPUR</vt:lpstr>
      <vt:lpstr>NAGALAND</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2020-21</dc:title>
  <dc:creator>itcm</dc:creator>
  <cp:lastModifiedBy>pros</cp:lastModifiedBy>
  <cp:revision>16</cp:revision>
  <dcterms:created xsi:type="dcterms:W3CDTF">2021-02-19T16:32:01Z</dcterms:created>
  <dcterms:modified xsi:type="dcterms:W3CDTF">2021-02-22T06:34:43Z</dcterms:modified>
</cp:coreProperties>
</file>